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4"/>
  </p:notesMasterIdLst>
  <p:handoutMasterIdLst>
    <p:handoutMasterId r:id="rId55"/>
  </p:handoutMasterIdLst>
  <p:sldIdLst>
    <p:sldId id="974" r:id="rId12"/>
    <p:sldId id="1278" r:id="rId13"/>
    <p:sldId id="1400" r:id="rId14"/>
    <p:sldId id="1401" r:id="rId15"/>
    <p:sldId id="1402" r:id="rId16"/>
    <p:sldId id="1403" r:id="rId17"/>
    <p:sldId id="1377" r:id="rId18"/>
    <p:sldId id="1383" r:id="rId19"/>
    <p:sldId id="1378" r:id="rId20"/>
    <p:sldId id="1392" r:id="rId21"/>
    <p:sldId id="1393" r:id="rId22"/>
    <p:sldId id="1404" r:id="rId23"/>
    <p:sldId id="1405" r:id="rId24"/>
    <p:sldId id="1382" r:id="rId25"/>
    <p:sldId id="1384" r:id="rId26"/>
    <p:sldId id="1385" r:id="rId27"/>
    <p:sldId id="1386" r:id="rId28"/>
    <p:sldId id="1387" r:id="rId29"/>
    <p:sldId id="1388" r:id="rId30"/>
    <p:sldId id="1389" r:id="rId31"/>
    <p:sldId id="1399" r:id="rId32"/>
    <p:sldId id="1390" r:id="rId33"/>
    <p:sldId id="1291" r:id="rId34"/>
    <p:sldId id="1406" r:id="rId35"/>
    <p:sldId id="1450" r:id="rId36"/>
    <p:sldId id="1449" r:id="rId37"/>
    <p:sldId id="1422" r:id="rId38"/>
    <p:sldId id="1442" r:id="rId39"/>
    <p:sldId id="1453" r:id="rId40"/>
    <p:sldId id="1443" r:id="rId41"/>
    <p:sldId id="1425" r:id="rId42"/>
    <p:sldId id="1444" r:id="rId43"/>
    <p:sldId id="1431" r:id="rId44"/>
    <p:sldId id="1432" r:id="rId45"/>
    <p:sldId id="1434" r:id="rId46"/>
    <p:sldId id="1435" r:id="rId47"/>
    <p:sldId id="1436" r:id="rId48"/>
    <p:sldId id="1446" r:id="rId49"/>
    <p:sldId id="1437" r:id="rId50"/>
    <p:sldId id="1438" r:id="rId51"/>
    <p:sldId id="1439" r:id="rId52"/>
    <p:sldId id="1441" r:id="rId53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0E68BF2-25C9-4645-A24A-0356E33D2AAE}">
          <p14:sldIdLst>
            <p14:sldId id="974"/>
            <p14:sldId id="1278"/>
            <p14:sldId id="1400"/>
            <p14:sldId id="1401"/>
            <p14:sldId id="1402"/>
            <p14:sldId id="1403"/>
            <p14:sldId id="1377"/>
            <p14:sldId id="1383"/>
            <p14:sldId id="1378"/>
            <p14:sldId id="1392"/>
            <p14:sldId id="1393"/>
            <p14:sldId id="1404"/>
            <p14:sldId id="1405"/>
            <p14:sldId id="1382"/>
            <p14:sldId id="1384"/>
            <p14:sldId id="1385"/>
            <p14:sldId id="1386"/>
            <p14:sldId id="1387"/>
            <p14:sldId id="1388"/>
            <p14:sldId id="1389"/>
            <p14:sldId id="1399"/>
            <p14:sldId id="1390"/>
            <p14:sldId id="1291"/>
          </p14:sldIdLst>
        </p14:section>
        <p14:section name="MO" id="{49F3CC7D-224E-4E6E-9399-8ED163544EF2}">
          <p14:sldIdLst>
            <p14:sldId id="1406"/>
            <p14:sldId id="1450"/>
            <p14:sldId id="1449"/>
            <p14:sldId id="1422"/>
            <p14:sldId id="1442"/>
            <p14:sldId id="1453"/>
            <p14:sldId id="144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38"/>
            <p14:sldId id="1439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3" pos="36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  <a:srgbClr val="FFCC66"/>
    <a:srgbClr val="FFCCCC"/>
    <a:srgbClr val="CCECFF"/>
    <a:srgbClr val="99CCFF"/>
    <a:srgbClr val="6699FF"/>
    <a:srgbClr val="414141"/>
    <a:srgbClr val="FF6600"/>
    <a:srgbClr val="60C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6391" autoAdjust="0"/>
  </p:normalViewPr>
  <p:slideViewPr>
    <p:cSldViewPr>
      <p:cViewPr varScale="1">
        <p:scale>
          <a:sx n="109" d="100"/>
          <a:sy n="109" d="100"/>
        </p:scale>
        <p:origin x="1698" y="108"/>
      </p:cViewPr>
      <p:guideLst>
        <p:guide orient="horz" pos="346"/>
        <p:guide pos="36"/>
        <p:guide pos="5025"/>
        <p:guide pos="444"/>
        <p:guide pos="4617"/>
        <p:guide pos="2530"/>
        <p:guide orient="horz" pos="845"/>
        <p:guide orient="horz" pos="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피벗!$D$2</c:f>
              <c:strCache>
                <c:ptCount val="1"/>
                <c:pt idx="0">
                  <c:v>HS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ACD7-4BED-9DF6-CCA7A2E8A635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ACD7-4BED-9DF6-CCA7A2E8A63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5-ACD7-4BED-9DF6-CCA7A2E8A635}"/>
              </c:ext>
            </c:extLst>
          </c:dPt>
          <c:cat>
            <c:strRef>
              <c:f>피벗!$B$3:$B$5</c:f>
              <c:strCache>
                <c:ptCount val="3"/>
                <c:pt idx="0">
                  <c:v>2021년</c:v>
                </c:pt>
                <c:pt idx="1">
                  <c:v>2022년</c:v>
                </c:pt>
                <c:pt idx="2">
                  <c:v>2023년</c:v>
                </c:pt>
              </c:strCache>
            </c:strRef>
          </c:cat>
          <c:val>
            <c:numRef>
              <c:f>피벗!$D$3:$D$5</c:f>
              <c:numCache>
                <c:formatCode>General</c:formatCode>
                <c:ptCount val="3"/>
                <c:pt idx="0">
                  <c:v>189</c:v>
                </c:pt>
                <c:pt idx="1">
                  <c:v>319</c:v>
                </c:pt>
                <c:pt idx="2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D7-4BED-9DF6-CCA7A2E8A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2511"/>
        <c:axId val="1"/>
      </c:barChart>
      <c:catAx>
        <c:axId val="207945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251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피벗!$D$2</c:f>
              <c:strCache>
                <c:ptCount val="1"/>
                <c:pt idx="0">
                  <c:v>HS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FCC4-4F39-B86E-52EA357DC5BC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FCC4-4F39-B86E-52EA357DC5BC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5-FCC4-4F39-B86E-52EA357DC5BC}"/>
              </c:ext>
            </c:extLst>
          </c:dPt>
          <c:cat>
            <c:strRef>
              <c:f>피벗!$B$3:$B$5</c:f>
              <c:strCache>
                <c:ptCount val="3"/>
                <c:pt idx="0">
                  <c:v>2021년</c:v>
                </c:pt>
                <c:pt idx="1">
                  <c:v>2022년</c:v>
                </c:pt>
                <c:pt idx="2">
                  <c:v>2023년</c:v>
                </c:pt>
              </c:strCache>
            </c:strRef>
          </c:cat>
          <c:val>
            <c:numRef>
              <c:f>피벗!$D$3:$D$5</c:f>
              <c:numCache>
                <c:formatCode>General</c:formatCode>
                <c:ptCount val="3"/>
                <c:pt idx="0">
                  <c:v>189</c:v>
                </c:pt>
                <c:pt idx="1">
                  <c:v>319</c:v>
                </c:pt>
                <c:pt idx="2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C4-4F39-B86E-52EA357DC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2511"/>
        <c:axId val="1"/>
      </c:barChart>
      <c:catAx>
        <c:axId val="207945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251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E7-46BB-BB2E-D4F8A102001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E7-46BB-BB2E-D4F8A102001A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215.9</c:v>
                </c:pt>
                <c:pt idx="1">
                  <c:v>249.2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E7-46BB-BB2E-D4F8A10200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18-4DC6-9F79-577767C3E57C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18-4DC6-9F79-577767C3E57C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</c:v>
                </c:pt>
                <c:pt idx="1">
                  <c:v>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18-4DC6-9F79-577767C3E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E7-4136-A33A-06618744FBC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E7-4136-A33A-06618744FBC7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108</c:v>
                </c:pt>
                <c:pt idx="1">
                  <c:v>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E7-4136-A33A-06618744F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60-4842-B936-6B31E80B37E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60-4842-B936-6B31E80B37EA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60-4842-B936-6B31E80B3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D0FB-49F1-BA4A-2E349FB15D6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D0FB-49F1-BA4A-2E349FB15D67}"/>
              </c:ext>
            </c:extLst>
          </c:dPt>
          <c:dPt>
            <c:idx val="3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D0FB-49F1-BA4A-2E349FB15D67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0FB-49F1-BA4A-2E349FB15D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피벗!$B$27:$B$30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피벗!$C$27:$C$30</c:f>
              <c:numCache>
                <c:formatCode>General</c:formatCode>
                <c:ptCount val="4"/>
                <c:pt idx="0">
                  <c:v>10</c:v>
                </c:pt>
                <c:pt idx="1">
                  <c:v>9</c:v>
                </c:pt>
                <c:pt idx="2">
                  <c:v>12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FB-49F1-BA4A-2E349FB15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292-4625-BE4F-ACFA986FF2A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9292-4625-BE4F-ACFA986FF2A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9292-4625-BE4F-ACFA986FF2A9}"/>
              </c:ext>
            </c:extLst>
          </c:dPt>
          <c:dPt>
            <c:idx val="5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6-9292-4625-BE4F-ACFA986FF2A9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292-4625-BE4F-ACFA986FF2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피벗!$B$32:$B$37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피벗!$C$32:$C$37</c:f>
              <c:numCache>
                <c:formatCode>General</c:formatCode>
                <c:ptCount val="6"/>
                <c:pt idx="0">
                  <c:v>14</c:v>
                </c:pt>
                <c:pt idx="1">
                  <c:v>13</c:v>
                </c:pt>
                <c:pt idx="2">
                  <c:v>34</c:v>
                </c:pt>
                <c:pt idx="3">
                  <c:v>34</c:v>
                </c:pt>
                <c:pt idx="4">
                  <c:v>51</c:v>
                </c:pt>
                <c:pt idx="5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92-4625-BE4F-ACFA986FF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96F-422A-8B39-7BE1FFE04684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196F-422A-8B39-7BE1FFE0468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196F-422A-8B39-7BE1FFE04684}"/>
              </c:ext>
            </c:extLst>
          </c:dPt>
          <c:dPt>
            <c:idx val="5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6-196F-422A-8B39-7BE1FFE04684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96F-422A-8B39-7BE1FFE046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피벗!$B$39:$B$44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피벗!$C$39:$C$44</c:f>
              <c:numCache>
                <c:formatCode>General</c:formatCode>
                <c:ptCount val="6"/>
                <c:pt idx="0">
                  <c:v>104</c:v>
                </c:pt>
                <c:pt idx="1">
                  <c:v>127</c:v>
                </c:pt>
                <c:pt idx="2">
                  <c:v>348</c:v>
                </c:pt>
                <c:pt idx="3">
                  <c:v>380</c:v>
                </c:pt>
                <c:pt idx="4">
                  <c:v>457</c:v>
                </c:pt>
                <c:pt idx="5">
                  <c:v>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6F-422A-8B39-7BE1FFE04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/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15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2023-11-23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  <p:sldLayoutId id="2147486132" r:id="rId1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2.xml"/><Relationship Id="rId4" Type="http://schemas.openxmlformats.org/officeDocument/2006/relationships/chart" Target="../charts/char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corewj.megastudy.net/common/russel_danka/russel_danka.asp?idx=1490" TargetMode="Externa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>
            <a:extLst>
              <a:ext uri="{FF2B5EF4-FFF2-40B4-BE49-F238E27FC236}">
                <a16:creationId xmlns:a16="http://schemas.microsoft.com/office/drawing/2014/main" id="{979B00E9-123C-48F3-AF70-98949FBA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[2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회차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][CORE 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원주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정규반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(PC/MO)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552C3E0A-0698-4637-B9A3-1ABB2D54E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2023-11-23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2023-12-12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Rectangle 52">
            <a:extLst>
              <a:ext uri="{FF2B5EF4-FFF2-40B4-BE49-F238E27FC236}">
                <a16:creationId xmlns:a16="http://schemas.microsoft.com/office/drawing/2014/main" id="{1D36640C-CA70-41E8-8427-8EA3B09A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</a:t>
            </a:r>
            <a:r>
              <a:rPr kumimoji="0"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김예린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(#2061)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A5A2C8F-59E0-424B-8219-578A8D5A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46" y="1890035"/>
            <a:ext cx="6274025" cy="30779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D63173-9C21-41A0-AF3B-CEAB7028C835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75EA42-FBBA-41C0-BEAA-316F6A59D047}"/>
              </a:ext>
            </a:extLst>
          </p:cNvPr>
          <p:cNvSpPr txBox="1"/>
          <p:nvPr/>
        </p:nvSpPr>
        <p:spPr>
          <a:xfrm>
            <a:off x="1064567" y="1005519"/>
            <a:ext cx="571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0E4B23-5F87-4252-8C42-C398DA44DCF0}"/>
              </a:ext>
            </a:extLst>
          </p:cNvPr>
          <p:cNvSpPr/>
          <p:nvPr/>
        </p:nvSpPr>
        <p:spPr>
          <a:xfrm>
            <a:off x="845682" y="18138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3C86D-B23B-406C-B1D4-8F49283FBE63}"/>
              </a:ext>
            </a:extLst>
          </p:cNvPr>
          <p:cNvSpPr/>
          <p:nvPr/>
        </p:nvSpPr>
        <p:spPr bwMode="auto">
          <a:xfrm>
            <a:off x="254270" y="704332"/>
            <a:ext cx="7579049" cy="4740892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44BA00-FEEB-4BE3-A79E-797DD7056668}"/>
              </a:ext>
            </a:extLst>
          </p:cNvPr>
          <p:cNvSpPr/>
          <p:nvPr/>
        </p:nvSpPr>
        <p:spPr>
          <a:xfrm>
            <a:off x="6119371" y="189003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8D72C1-8A2A-466D-AE76-4E7F60146E22}"/>
              </a:ext>
            </a:extLst>
          </p:cNvPr>
          <p:cNvSpPr/>
          <p:nvPr/>
        </p:nvSpPr>
        <p:spPr bwMode="auto">
          <a:xfrm>
            <a:off x="3944889" y="1005519"/>
            <a:ext cx="610334" cy="23499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A89D31-BE7E-4FAF-8C0E-34E65C06FCE2}"/>
              </a:ext>
            </a:extLst>
          </p:cNvPr>
          <p:cNvSpPr/>
          <p:nvPr/>
        </p:nvSpPr>
        <p:spPr>
          <a:xfrm>
            <a:off x="3906116" y="9234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90C0CDA-1DCF-43C8-A8F5-9E356A121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22162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712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69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40" y="1508611"/>
            <a:ext cx="5125592" cy="37544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513F3-931A-4F06-8708-C399387EB4A4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3 : </a:t>
            </a:r>
            <a:r>
              <a:rPr lang="ko-KR" altLang="en-US" sz="1200" b="1" spc="-150">
                <a:latin typeface="+mn-ea"/>
                <a:ea typeface="+mn-ea"/>
              </a:rPr>
              <a:t>충분한 자습 시간 확보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CBF1F-1934-4306-B121-8A5D8AE86475}"/>
              </a:ext>
            </a:extLst>
          </p:cNvPr>
          <p:cNvSpPr txBox="1"/>
          <p:nvPr/>
        </p:nvSpPr>
        <p:spPr>
          <a:xfrm>
            <a:off x="1064568" y="1001821"/>
            <a:ext cx="58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61EEA2-E744-446E-9490-2BE33ADA1A6C}"/>
              </a:ext>
            </a:extLst>
          </p:cNvPr>
          <p:cNvSpPr/>
          <p:nvPr/>
        </p:nvSpPr>
        <p:spPr>
          <a:xfrm>
            <a:off x="1047972" y="15086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BB9B4E-1CB0-4B0F-8398-F2BC3DFEE774}"/>
              </a:ext>
            </a:extLst>
          </p:cNvPr>
          <p:cNvSpPr/>
          <p:nvPr/>
        </p:nvSpPr>
        <p:spPr bwMode="auto">
          <a:xfrm>
            <a:off x="254270" y="704332"/>
            <a:ext cx="7579049" cy="4812900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EE38B9-617D-4296-9AB6-B3A3A666CBA1}"/>
              </a:ext>
            </a:extLst>
          </p:cNvPr>
          <p:cNvSpPr/>
          <p:nvPr/>
        </p:nvSpPr>
        <p:spPr>
          <a:xfrm>
            <a:off x="5997175" y="146348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3010056-C385-4DA1-8DEE-086A414C9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782890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  <a:buFontTx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시간표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10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361" t="22705" r="4387" b="9180"/>
          <a:stretch/>
        </p:blipFill>
        <p:spPr>
          <a:xfrm>
            <a:off x="960459" y="1714849"/>
            <a:ext cx="6028087" cy="30243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CA0C2-3636-4D1C-A9B4-3282435E80E6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4 : </a:t>
            </a:r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D1E3F-CD26-4D96-8050-564437572D20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45694D-5EF0-495A-8D0A-A4CF38D508C7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A08E14-B558-4B3A-8752-ED1BFEF15716}"/>
              </a:ext>
            </a:extLst>
          </p:cNvPr>
          <p:cNvSpPr/>
          <p:nvPr/>
        </p:nvSpPr>
        <p:spPr>
          <a:xfrm>
            <a:off x="801132" y="16701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EEA022-273D-4320-856A-5875EEF67FDE}"/>
              </a:ext>
            </a:extLst>
          </p:cNvPr>
          <p:cNvSpPr/>
          <p:nvPr/>
        </p:nvSpPr>
        <p:spPr>
          <a:xfrm>
            <a:off x="5908546" y="171484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3031DCB-9776-4217-8579-A2EF0B83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717300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  <a:buFontTx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개방형 구조와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47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00" t="22670" r="4382" b="9322"/>
          <a:stretch/>
        </p:blipFill>
        <p:spPr>
          <a:xfrm>
            <a:off x="732531" y="1740352"/>
            <a:ext cx="6115196" cy="30243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34B0B-00FE-4272-AA82-F8807737E6C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5 : </a:t>
            </a:r>
            <a:r>
              <a:rPr lang="ko-KR" altLang="en-US" sz="1200" b="1" spc="-150" dirty="0">
                <a:latin typeface="+mn-ea"/>
                <a:ea typeface="+mn-ea"/>
              </a:rPr>
              <a:t>자체 식당 운영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C5F66B-67E7-4BA6-BF99-EFDB5F43A5B0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자체 식당 운영</a:t>
            </a:r>
            <a:r>
              <a:rPr lang="ko-KR" altLang="en-US" sz="1200" spc="-150" dirty="0">
                <a:latin typeface="+mn-ea"/>
                <a:ea typeface="+mn-ea"/>
              </a:rPr>
              <a:t>으로</a:t>
            </a:r>
            <a:r>
              <a:rPr lang="ko-KR" altLang="en-US" sz="1200" b="1" spc="-150" dirty="0">
                <a:latin typeface="+mn-ea"/>
                <a:ea typeface="+mn-ea"/>
              </a:rPr>
              <a:t> 균형 잡힌 수험생 식단 유지</a:t>
            </a:r>
            <a:r>
              <a:rPr lang="ko-KR" altLang="en-US" sz="1200" spc="-150" dirty="0">
                <a:latin typeface="+mn-ea"/>
                <a:ea typeface="+mn-ea"/>
              </a:rPr>
              <a:t>가 가능합니다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1200" spc="-150" dirty="0">
                <a:latin typeface="+mn-ea"/>
                <a:ea typeface="+mn-ea"/>
              </a:rPr>
              <a:t>, </a:t>
            </a:r>
            <a:r>
              <a:rPr lang="ko-KR" altLang="en-US" sz="12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1200" spc="-150" dirty="0">
                <a:latin typeface="+mn-ea"/>
                <a:ea typeface="+mn-ea"/>
              </a:rPr>
              <a:t>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489AA-B1D6-4B2B-92CF-C18ECBD1BF90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4069B5-B241-4E51-BE32-53E8AE92E6BF}"/>
              </a:ext>
            </a:extLst>
          </p:cNvPr>
          <p:cNvSpPr/>
          <p:nvPr/>
        </p:nvSpPr>
        <p:spPr>
          <a:xfrm>
            <a:off x="686504" y="16701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85F640-C650-4E9B-964E-D488B85CB665}"/>
              </a:ext>
            </a:extLst>
          </p:cNvPr>
          <p:cNvSpPr/>
          <p:nvPr/>
        </p:nvSpPr>
        <p:spPr>
          <a:xfrm>
            <a:off x="6203575" y="174035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1BA23C6-AB4F-4FA2-A573-ED68E4B7B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4642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  <a:buFontTx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43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0659"/>
              </p:ext>
            </p:extLst>
          </p:nvPr>
        </p:nvGraphicFramePr>
        <p:xfrm>
          <a:off x="1802621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 강의와 대치동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" y="1484784"/>
            <a:ext cx="7920038" cy="2100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9044" y="3585334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150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1722957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6140440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3" name="직사각형 12"/>
          <p:cNvSpPr/>
          <p:nvPr/>
        </p:nvSpPr>
        <p:spPr>
          <a:xfrm>
            <a:off x="2154213" y="51603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18C79B-5A4B-419D-B114-3A99F0395B47}"/>
              </a:ext>
            </a:extLst>
          </p:cNvPr>
          <p:cNvSpPr/>
          <p:nvPr/>
        </p:nvSpPr>
        <p:spPr bwMode="auto">
          <a:xfrm>
            <a:off x="2233876" y="5255719"/>
            <a:ext cx="1206956" cy="11749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D84B846-C626-4577-93EC-33F0B72B3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954663"/>
              </p:ext>
            </p:extLst>
          </p:nvPr>
        </p:nvGraphicFramePr>
        <p:xfrm>
          <a:off x="8106000" y="211913"/>
          <a:ext cx="1800000" cy="213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원주 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강사진과 동일하게 반영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https://corewj.megastudy.net/russel/campus_common/russel_danka/russel_danka_new.asp?idx=1490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22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70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704850" y="55684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04850" y="1980126"/>
            <a:ext cx="6624637" cy="383158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699043" y="145216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9043" y="1394779"/>
            <a:ext cx="6630444" cy="4820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6892" y="124237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94C4C4-21E8-432E-B1D1-5C0CBFE42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84714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15~17p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977CC3-1061-4C98-90C3-1A40C94DE288}"/>
              </a:ext>
            </a:extLst>
          </p:cNvPr>
          <p:cNvSpPr/>
          <p:nvPr/>
        </p:nvSpPr>
        <p:spPr>
          <a:xfrm>
            <a:off x="632408" y="19839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9092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58727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67881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60418" y="15152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157" t="13250" r="66954" b="49725"/>
          <a:stretch/>
        </p:blipFill>
        <p:spPr>
          <a:xfrm>
            <a:off x="792864" y="1521323"/>
            <a:ext cx="1980000" cy="108012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A1ED24-A5EE-41D6-BF3B-3A1D9DCE3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34" t="12975" r="34977" b="50000"/>
          <a:stretch/>
        </p:blipFill>
        <p:spPr>
          <a:xfrm>
            <a:off x="3032400" y="1521323"/>
            <a:ext cx="1980000" cy="108012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7A1EB82-ADCD-4A5E-9A48-3E9B9BAB3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52" t="12997" r="3159" b="49978"/>
          <a:stretch/>
        </p:blipFill>
        <p:spPr>
          <a:xfrm>
            <a:off x="5257584" y="1521323"/>
            <a:ext cx="1980000" cy="1080121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5D19DEB-811D-4537-9DA6-A8272ED435D2}"/>
              </a:ext>
            </a:extLst>
          </p:cNvPr>
          <p:cNvSpPr/>
          <p:nvPr/>
        </p:nvSpPr>
        <p:spPr>
          <a:xfrm>
            <a:off x="2873118" y="15213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832EACE-29C4-4064-9416-742CC24BF99C}"/>
              </a:ext>
            </a:extLst>
          </p:cNvPr>
          <p:cNvSpPr/>
          <p:nvPr/>
        </p:nvSpPr>
        <p:spPr>
          <a:xfrm>
            <a:off x="5096762" y="15213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A3B8404-5D60-4445-B754-15D4DAA234BB}"/>
              </a:ext>
            </a:extLst>
          </p:cNvPr>
          <p:cNvSpPr/>
          <p:nvPr/>
        </p:nvSpPr>
        <p:spPr>
          <a:xfrm>
            <a:off x="6157584" y="237183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DCFFBE-0159-42E6-8E2F-EAB842843BB8}"/>
              </a:ext>
            </a:extLst>
          </p:cNvPr>
          <p:cNvSpPr/>
          <p:nvPr/>
        </p:nvSpPr>
        <p:spPr>
          <a:xfrm>
            <a:off x="3930455" y="239438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44626C-4EC9-43DA-BB4A-DE8FAF7D45B1}"/>
              </a:ext>
            </a:extLst>
          </p:cNvPr>
          <p:cNvSpPr/>
          <p:nvPr/>
        </p:nvSpPr>
        <p:spPr>
          <a:xfrm>
            <a:off x="1692864" y="239438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91292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66152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26" name="직선 연결선 25"/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36" name="직선 연결선 35"/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146" t="12281" r="67424" b="47849"/>
          <a:stretch/>
        </p:blipFill>
        <p:spPr>
          <a:xfrm>
            <a:off x="821530" y="1527610"/>
            <a:ext cx="1951334" cy="1116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B6C8E46-342E-4D24-AF21-51BD631C1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40" t="12093" r="3530" b="48037"/>
          <a:stretch/>
        </p:blipFill>
        <p:spPr>
          <a:xfrm>
            <a:off x="3038597" y="1527610"/>
            <a:ext cx="1951334" cy="1116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79A65CB-280C-4B5C-BE9A-3C4B9C098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4" t="12554" r="34826" b="47576"/>
          <a:stretch/>
        </p:blipFill>
        <p:spPr>
          <a:xfrm>
            <a:off x="5257584" y="1527610"/>
            <a:ext cx="1951334" cy="11160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192864-3A31-45CB-8F2B-8EC1DFB252E0}"/>
              </a:ext>
            </a:extLst>
          </p:cNvPr>
          <p:cNvSpPr/>
          <p:nvPr/>
        </p:nvSpPr>
        <p:spPr>
          <a:xfrm>
            <a:off x="627177" y="15213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8396E2-1A78-4C94-9C54-C29232110EAC}"/>
              </a:ext>
            </a:extLst>
          </p:cNvPr>
          <p:cNvSpPr/>
          <p:nvPr/>
        </p:nvSpPr>
        <p:spPr>
          <a:xfrm>
            <a:off x="2873118" y="15213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10974D9-B4CA-4AD2-A269-A7DDC307B120}"/>
              </a:ext>
            </a:extLst>
          </p:cNvPr>
          <p:cNvSpPr/>
          <p:nvPr/>
        </p:nvSpPr>
        <p:spPr>
          <a:xfrm>
            <a:off x="5096762" y="15213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FDBC34D-DE5D-4620-9208-7EF6CBB19784}"/>
              </a:ext>
            </a:extLst>
          </p:cNvPr>
          <p:cNvSpPr/>
          <p:nvPr/>
        </p:nvSpPr>
        <p:spPr>
          <a:xfrm>
            <a:off x="6157584" y="237183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3E4F85C-20A7-4FB1-BF81-F64BB9457FB9}"/>
              </a:ext>
            </a:extLst>
          </p:cNvPr>
          <p:cNvSpPr/>
          <p:nvPr/>
        </p:nvSpPr>
        <p:spPr>
          <a:xfrm>
            <a:off x="3930455" y="239438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85E263-6D74-4D34-85EF-4A233973514C}"/>
              </a:ext>
            </a:extLst>
          </p:cNvPr>
          <p:cNvSpPr/>
          <p:nvPr/>
        </p:nvSpPr>
        <p:spPr>
          <a:xfrm>
            <a:off x="1692864" y="239438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0CE059BE-A804-488A-8281-CFD4673FB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43590"/>
              </p:ext>
            </p:extLst>
          </p:nvPr>
        </p:nvGraphicFramePr>
        <p:xfrm>
          <a:off x="8106000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74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116678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41" name="직선 연결선 40"/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936" t="11255" r="67137" b="52798"/>
          <a:stretch/>
        </p:blipFill>
        <p:spPr>
          <a:xfrm>
            <a:off x="806919" y="1576793"/>
            <a:ext cx="1980000" cy="1116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59AC468-A1CC-48D5-88A0-F77386387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29" t="10969" r="3244" b="53084"/>
          <a:stretch/>
        </p:blipFill>
        <p:spPr>
          <a:xfrm>
            <a:off x="3011053" y="1576793"/>
            <a:ext cx="1980000" cy="1116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277A99A-C214-4B18-9A56-EDDFF769B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2" t="10690" r="35080" b="53363"/>
          <a:stretch/>
        </p:blipFill>
        <p:spPr>
          <a:xfrm>
            <a:off x="5257584" y="1568144"/>
            <a:ext cx="1980000" cy="11160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D81E13-9427-4981-BCEB-609D3ECD6004}"/>
              </a:ext>
            </a:extLst>
          </p:cNvPr>
          <p:cNvSpPr/>
          <p:nvPr/>
        </p:nvSpPr>
        <p:spPr>
          <a:xfrm>
            <a:off x="627177" y="1582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1AE62C-0FB5-4AC3-8B6F-DA3514572AC1}"/>
              </a:ext>
            </a:extLst>
          </p:cNvPr>
          <p:cNvSpPr/>
          <p:nvPr/>
        </p:nvSpPr>
        <p:spPr>
          <a:xfrm>
            <a:off x="2873118" y="1582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722BD8-D2C8-455B-8291-5B0EB5A1ACCA}"/>
              </a:ext>
            </a:extLst>
          </p:cNvPr>
          <p:cNvSpPr/>
          <p:nvPr/>
        </p:nvSpPr>
        <p:spPr>
          <a:xfrm>
            <a:off x="5096762" y="1582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905844-781E-4554-89A1-761AF989AB8B}"/>
              </a:ext>
            </a:extLst>
          </p:cNvPr>
          <p:cNvSpPr/>
          <p:nvPr/>
        </p:nvSpPr>
        <p:spPr>
          <a:xfrm>
            <a:off x="6157584" y="243302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E9CBF7-662E-4941-8E0D-102BD8DA4A5E}"/>
              </a:ext>
            </a:extLst>
          </p:cNvPr>
          <p:cNvSpPr/>
          <p:nvPr/>
        </p:nvSpPr>
        <p:spPr>
          <a:xfrm>
            <a:off x="3930455" y="245557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3AA171-D022-498F-8783-4064374474B1}"/>
              </a:ext>
            </a:extLst>
          </p:cNvPr>
          <p:cNvSpPr/>
          <p:nvPr/>
        </p:nvSpPr>
        <p:spPr>
          <a:xfrm>
            <a:off x="1692864" y="245557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8DEB7D4-4E8C-4F60-BC0B-F5743F2B6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70934"/>
              </p:ext>
            </p:extLst>
          </p:nvPr>
        </p:nvGraphicFramePr>
        <p:xfrm>
          <a:off x="8106000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87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24500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1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기준 수정 영역 기재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90000"/>
                        </a:lnSpc>
                      </a:pP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문구 삭제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906433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704850" y="269915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1F3859-541D-405C-9476-46A8AE4544FB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3E9DE0F-8480-47EF-B515-D757352CD8A1}"/>
              </a:ext>
            </a:extLst>
          </p:cNvPr>
          <p:cNvSpPr/>
          <p:nvPr/>
        </p:nvSpPr>
        <p:spPr>
          <a:xfrm>
            <a:off x="2937323" y="1190797"/>
            <a:ext cx="4395208" cy="25862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F8D8836-A012-4A1E-8E11-B057BD82AD09}"/>
              </a:ext>
            </a:extLst>
          </p:cNvPr>
          <p:cNvSpPr/>
          <p:nvPr/>
        </p:nvSpPr>
        <p:spPr>
          <a:xfrm>
            <a:off x="3214290" y="3533760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5E57047-85E9-41F8-AF25-742F52801575}"/>
              </a:ext>
            </a:extLst>
          </p:cNvPr>
          <p:cNvGrpSpPr/>
          <p:nvPr/>
        </p:nvGrpSpPr>
        <p:grpSpPr>
          <a:xfrm>
            <a:off x="3220374" y="1633754"/>
            <a:ext cx="3760017" cy="1881157"/>
            <a:chOff x="1486495" y="1731914"/>
            <a:chExt cx="4324853" cy="2163747"/>
          </a:xfrm>
        </p:grpSpPr>
        <p:cxnSp>
          <p:nvCxnSpPr>
            <p:cNvPr id="69" name="꺾인 연결선 81">
              <a:extLst>
                <a:ext uri="{FF2B5EF4-FFF2-40B4-BE49-F238E27FC236}">
                  <a16:creationId xmlns:a16="http://schemas.microsoft.com/office/drawing/2014/main" id="{4BE2D8BF-AA4D-4338-975E-F48D739D698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꺾인 연결선 82">
              <a:extLst>
                <a:ext uri="{FF2B5EF4-FFF2-40B4-BE49-F238E27FC236}">
                  <a16:creationId xmlns:a16="http://schemas.microsoft.com/office/drawing/2014/main" id="{D9D44414-535F-461F-9EDD-CAC8558C408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364831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꺾인 연결선 84">
              <a:extLst>
                <a:ext uri="{FF2B5EF4-FFF2-40B4-BE49-F238E27FC236}">
                  <a16:creationId xmlns:a16="http://schemas.microsoft.com/office/drawing/2014/main" id="{7379D439-9D31-440E-85ED-9F26BE3281D7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1486495" y="3463661"/>
              <a:ext cx="1439999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3859305" y="3153681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6316324" y="1640988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 1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79" name="위쪽 화살표 89">
            <a:extLst>
              <a:ext uri="{FF2B5EF4-FFF2-40B4-BE49-F238E27FC236}">
                <a16:creationId xmlns:a16="http://schemas.microsoft.com/office/drawing/2014/main" id="{574DC875-FE41-4841-843C-D3118FDBD14A}"/>
              </a:ext>
            </a:extLst>
          </p:cNvPr>
          <p:cNvSpPr/>
          <p:nvPr/>
        </p:nvSpPr>
        <p:spPr bwMode="auto">
          <a:xfrm rot="3587484">
            <a:off x="5407826" y="1937711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112D44A-3CBF-4727-8189-D7F037BFE7EA}"/>
              </a:ext>
            </a:extLst>
          </p:cNvPr>
          <p:cNvSpPr/>
          <p:nvPr/>
        </p:nvSpPr>
        <p:spPr>
          <a:xfrm>
            <a:off x="5360740" y="2945019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위쪽 화살표 91">
            <a:extLst>
              <a:ext uri="{FF2B5EF4-FFF2-40B4-BE49-F238E27FC236}">
                <a16:creationId xmlns:a16="http://schemas.microsoft.com/office/drawing/2014/main" id="{53B3E7A1-E5CD-4026-A14A-F6DAAEC7A19A}"/>
              </a:ext>
            </a:extLst>
          </p:cNvPr>
          <p:cNvSpPr/>
          <p:nvPr/>
        </p:nvSpPr>
        <p:spPr bwMode="auto">
          <a:xfrm rot="14400000">
            <a:off x="4443564" y="124037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62368E8-CC2E-485A-92B4-45D948FD7B81}"/>
              </a:ext>
            </a:extLst>
          </p:cNvPr>
          <p:cNvSpPr/>
          <p:nvPr/>
        </p:nvSpPr>
        <p:spPr>
          <a:xfrm>
            <a:off x="3595559" y="1569891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6659838" y="123263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84" name="타원형 설명선 94">
            <a:extLst>
              <a:ext uri="{FF2B5EF4-FFF2-40B4-BE49-F238E27FC236}">
                <a16:creationId xmlns:a16="http://schemas.microsoft.com/office/drawing/2014/main" id="{A9509C77-AFF4-4E07-8543-C3EBA36A093F}"/>
              </a:ext>
            </a:extLst>
          </p:cNvPr>
          <p:cNvSpPr/>
          <p:nvPr/>
        </p:nvSpPr>
        <p:spPr bwMode="auto">
          <a:xfrm>
            <a:off x="5995816" y="171806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85" name="모서리가 둥근 직사각형 97">
            <a:extLst>
              <a:ext uri="{FF2B5EF4-FFF2-40B4-BE49-F238E27FC236}">
                <a16:creationId xmlns:a16="http://schemas.microsoft.com/office/drawing/2014/main" id="{07B695B2-E37D-40CE-AA7B-9E4E0FC9FF11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2FD8C0E-9C75-4F2A-BD53-02C46F1255FA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543D2CF-D3BC-40CC-B345-A88152E36B0E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E95FED-8DD7-4193-93B5-165A63C02044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1DA0191-28CF-44E5-96D8-8B54501D6A18}"/>
              </a:ext>
            </a:extLst>
          </p:cNvPr>
          <p:cNvSpPr/>
          <p:nvPr/>
        </p:nvSpPr>
        <p:spPr>
          <a:xfrm>
            <a:off x="3968187" y="3613923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917D7F-4FBC-4EA8-8B4D-E9DEB5FAB4AD}"/>
              </a:ext>
            </a:extLst>
          </p:cNvPr>
          <p:cNvSpPr/>
          <p:nvPr/>
        </p:nvSpPr>
        <p:spPr>
          <a:xfrm>
            <a:off x="704851" y="3847663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554548A-838A-471A-BF07-036F20BE99AE}"/>
              </a:ext>
            </a:extLst>
          </p:cNvPr>
          <p:cNvSpPr/>
          <p:nvPr/>
        </p:nvSpPr>
        <p:spPr>
          <a:xfrm>
            <a:off x="706500" y="3927640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2089E46-3B3A-4018-A9E5-60B166B93C96}"/>
              </a:ext>
            </a:extLst>
          </p:cNvPr>
          <p:cNvGrpSpPr/>
          <p:nvPr/>
        </p:nvGrpSpPr>
        <p:grpSpPr>
          <a:xfrm>
            <a:off x="808713" y="4814536"/>
            <a:ext cx="1973538" cy="967910"/>
            <a:chOff x="816877" y="4725144"/>
            <a:chExt cx="1973538" cy="96791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6A5639A-91E4-4016-9594-EAC80B2C6DE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7" name="꺾인 연결선 111">
                <a:extLst>
                  <a:ext uri="{FF2B5EF4-FFF2-40B4-BE49-F238E27FC236}">
                    <a16:creationId xmlns:a16="http://schemas.microsoft.com/office/drawing/2014/main" id="{8EDB91C1-DB94-41B9-8A27-42EB2B816FE9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8" name="꺾인 연결선 112">
                <a:extLst>
                  <a:ext uri="{FF2B5EF4-FFF2-40B4-BE49-F238E27FC236}">
                    <a16:creationId xmlns:a16="http://schemas.microsoft.com/office/drawing/2014/main" id="{B8D71C32-A897-4035-A4E5-10AB91FB9C5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" name="꺾인 연결선 113">
                <a:extLst>
                  <a:ext uri="{FF2B5EF4-FFF2-40B4-BE49-F238E27FC236}">
                    <a16:creationId xmlns:a16="http://schemas.microsoft.com/office/drawing/2014/main" id="{EA32E0AE-C305-42E5-81CE-7334BE8D8D07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" name="꺾인 연결선 114">
                <a:extLst>
                  <a:ext uri="{FF2B5EF4-FFF2-40B4-BE49-F238E27FC236}">
                    <a16:creationId xmlns:a16="http://schemas.microsoft.com/office/drawing/2014/main" id="{A1CC0BA0-3C63-479F-AC06-22DF34208FF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01DEDF7-C3A0-4744-BCFF-92E34B7DE42D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BBC651B-7005-41AA-AFFF-E3E4D8B27B2A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3AA0138-7F61-477F-BFD5-ED35AD16DF78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B234625-A018-4D63-99BB-B91BF74EA2C2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8F2FAE1-71C9-40B8-8F60-93CD5565509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11" name="위쪽 화살표 115">
            <a:extLst>
              <a:ext uri="{FF2B5EF4-FFF2-40B4-BE49-F238E27FC236}">
                <a16:creationId xmlns:a16="http://schemas.microsoft.com/office/drawing/2014/main" id="{04A37861-1C8E-4471-AB7E-FF0AC6C7FBB6}"/>
              </a:ext>
            </a:extLst>
          </p:cNvPr>
          <p:cNvSpPr/>
          <p:nvPr/>
        </p:nvSpPr>
        <p:spPr bwMode="auto">
          <a:xfrm rot="3501043">
            <a:off x="2248059" y="4520539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사각형 설명선 116">
            <a:extLst>
              <a:ext uri="{FF2B5EF4-FFF2-40B4-BE49-F238E27FC236}">
                <a16:creationId xmlns:a16="http://schemas.microsoft.com/office/drawing/2014/main" id="{B8261766-9A58-46F4-B849-2BA13FB869B6}"/>
              </a:ext>
            </a:extLst>
          </p:cNvPr>
          <p:cNvSpPr/>
          <p:nvPr/>
        </p:nvSpPr>
        <p:spPr bwMode="auto">
          <a:xfrm>
            <a:off x="1136576" y="4743122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788B76C-A973-4463-8460-C27BAE03574A}"/>
              </a:ext>
            </a:extLst>
          </p:cNvPr>
          <p:cNvSpPr/>
          <p:nvPr/>
        </p:nvSpPr>
        <p:spPr>
          <a:xfrm>
            <a:off x="5159107" y="3847663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FF4BE41-8181-4D28-9903-3D13CE2FBFD9}"/>
              </a:ext>
            </a:extLst>
          </p:cNvPr>
          <p:cNvSpPr/>
          <p:nvPr/>
        </p:nvSpPr>
        <p:spPr>
          <a:xfrm>
            <a:off x="5160756" y="3927640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59C196B-C1AD-4F0C-BAC3-187F0C763EDE}"/>
              </a:ext>
            </a:extLst>
          </p:cNvPr>
          <p:cNvSpPr/>
          <p:nvPr/>
        </p:nvSpPr>
        <p:spPr>
          <a:xfrm>
            <a:off x="2934279" y="3847663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8ECC55B-5316-492B-9A6F-7ADD3282DBB7}"/>
              </a:ext>
            </a:extLst>
          </p:cNvPr>
          <p:cNvSpPr/>
          <p:nvPr/>
        </p:nvSpPr>
        <p:spPr>
          <a:xfrm>
            <a:off x="2935928" y="3927640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8949C95-C31B-4451-87F2-DAA899DC5D1B}"/>
              </a:ext>
            </a:extLst>
          </p:cNvPr>
          <p:cNvGrpSpPr/>
          <p:nvPr/>
        </p:nvGrpSpPr>
        <p:grpSpPr>
          <a:xfrm>
            <a:off x="3038141" y="4814536"/>
            <a:ext cx="1973538" cy="967910"/>
            <a:chOff x="816877" y="4725144"/>
            <a:chExt cx="1973538" cy="96791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54CACFB-B21F-479A-BCBB-EE37F1C6866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24" name="꺾인 연결선 128">
                <a:extLst>
                  <a:ext uri="{FF2B5EF4-FFF2-40B4-BE49-F238E27FC236}">
                    <a16:creationId xmlns:a16="http://schemas.microsoft.com/office/drawing/2014/main" id="{487C7DE6-646F-417F-9F63-38C1E06B117E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꺾인 연결선 129">
                <a:extLst>
                  <a:ext uri="{FF2B5EF4-FFF2-40B4-BE49-F238E27FC236}">
                    <a16:creationId xmlns:a16="http://schemas.microsoft.com/office/drawing/2014/main" id="{BBB32A22-A251-4992-87A3-104E054BD63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꺾인 연결선 130">
                <a:extLst>
                  <a:ext uri="{FF2B5EF4-FFF2-40B4-BE49-F238E27FC236}">
                    <a16:creationId xmlns:a16="http://schemas.microsoft.com/office/drawing/2014/main" id="{208A53A6-9FD4-4FC2-967C-A9AABDCD737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꺾인 연결선 131">
                <a:extLst>
                  <a:ext uri="{FF2B5EF4-FFF2-40B4-BE49-F238E27FC236}">
                    <a16:creationId xmlns:a16="http://schemas.microsoft.com/office/drawing/2014/main" id="{47DC927E-9B4C-40AE-A1FC-2786927A674C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9FA280A-2FBC-4134-B779-908D13E0E0F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C6BA6E-00A8-44ED-9A5D-C72312C10B07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D8B2066-3533-480F-BFDA-703452C02B2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2D33B0F-48E8-44F3-96E5-41426C8F65A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89B165-CE73-4F04-8DED-34A092DEEEE9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28" name="사각형 설명선 132">
            <a:extLst>
              <a:ext uri="{FF2B5EF4-FFF2-40B4-BE49-F238E27FC236}">
                <a16:creationId xmlns:a16="http://schemas.microsoft.com/office/drawing/2014/main" id="{D8B4A662-680A-48A9-AC35-BD5AFA393ED2}"/>
              </a:ext>
            </a:extLst>
          </p:cNvPr>
          <p:cNvSpPr/>
          <p:nvPr/>
        </p:nvSpPr>
        <p:spPr bwMode="auto">
          <a:xfrm>
            <a:off x="3124002" y="4743122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9" name="위쪽 화살표 133">
            <a:extLst>
              <a:ext uri="{FF2B5EF4-FFF2-40B4-BE49-F238E27FC236}">
                <a16:creationId xmlns:a16="http://schemas.microsoft.com/office/drawing/2014/main" id="{09016868-ED09-42A0-9154-365D7BB2772F}"/>
              </a:ext>
            </a:extLst>
          </p:cNvPr>
          <p:cNvSpPr/>
          <p:nvPr/>
        </p:nvSpPr>
        <p:spPr bwMode="auto">
          <a:xfrm rot="3622285">
            <a:off x="3696884" y="4504645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8ADC88B-32A2-45AC-B404-ACF1609F3161}"/>
              </a:ext>
            </a:extLst>
          </p:cNvPr>
          <p:cNvGrpSpPr/>
          <p:nvPr/>
        </p:nvGrpSpPr>
        <p:grpSpPr>
          <a:xfrm>
            <a:off x="5266824" y="4814536"/>
            <a:ext cx="1973538" cy="967910"/>
            <a:chOff x="816877" y="4725144"/>
            <a:chExt cx="1973538" cy="967910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5EC2BA6-4D02-4FE3-96A4-2C8656A938E7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37" name="꺾인 연결선 141">
                <a:extLst>
                  <a:ext uri="{FF2B5EF4-FFF2-40B4-BE49-F238E27FC236}">
                    <a16:creationId xmlns:a16="http://schemas.microsoft.com/office/drawing/2014/main" id="{EC2C8FBF-26F3-425D-9426-7EBB13C42CD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꺾인 연결선 142">
                <a:extLst>
                  <a:ext uri="{FF2B5EF4-FFF2-40B4-BE49-F238E27FC236}">
                    <a16:creationId xmlns:a16="http://schemas.microsoft.com/office/drawing/2014/main" id="{2AD89D36-EB3C-4A5B-A8EB-6D587D502C34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꺾인 연결선 143">
                <a:extLst>
                  <a:ext uri="{FF2B5EF4-FFF2-40B4-BE49-F238E27FC236}">
                    <a16:creationId xmlns:a16="http://schemas.microsoft.com/office/drawing/2014/main" id="{5E7FB321-27C8-426D-9EA1-1F08BFED3F9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꺾인 연결선 144">
                <a:extLst>
                  <a:ext uri="{FF2B5EF4-FFF2-40B4-BE49-F238E27FC236}">
                    <a16:creationId xmlns:a16="http://schemas.microsoft.com/office/drawing/2014/main" id="{9C6B4347-2910-43E6-BB96-6125F055467C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6D0A32E-A69B-4446-A97B-5D40DC87E12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FF3084DA-234E-4A19-B068-26069B98F34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62307EC-455B-4401-B50A-1BCFD7AB181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5F3FCDA-1D58-4D26-A3AA-86FFDEF07C89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883843F-1D81-4CB1-B21A-0F55EF6BDE20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41" name="사각형 설명선 145">
            <a:extLst>
              <a:ext uri="{FF2B5EF4-FFF2-40B4-BE49-F238E27FC236}">
                <a16:creationId xmlns:a16="http://schemas.microsoft.com/office/drawing/2014/main" id="{980A6BE9-841E-4956-8DD0-AE6785E48D0D}"/>
              </a:ext>
            </a:extLst>
          </p:cNvPr>
          <p:cNvSpPr/>
          <p:nvPr/>
        </p:nvSpPr>
        <p:spPr bwMode="auto">
          <a:xfrm>
            <a:off x="5352685" y="4743122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42" name="위쪽 화살표 146">
            <a:extLst>
              <a:ext uri="{FF2B5EF4-FFF2-40B4-BE49-F238E27FC236}">
                <a16:creationId xmlns:a16="http://schemas.microsoft.com/office/drawing/2014/main" id="{08269819-9D0A-4643-BC69-859A73A31CDD}"/>
              </a:ext>
            </a:extLst>
          </p:cNvPr>
          <p:cNvSpPr/>
          <p:nvPr/>
        </p:nvSpPr>
        <p:spPr bwMode="auto">
          <a:xfrm rot="3622285">
            <a:off x="6109448" y="4611605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덧셈 기호 147">
            <a:extLst>
              <a:ext uri="{FF2B5EF4-FFF2-40B4-BE49-F238E27FC236}">
                <a16:creationId xmlns:a16="http://schemas.microsoft.com/office/drawing/2014/main" id="{F6E19E4B-11EE-448D-B390-4619A2693588}"/>
              </a:ext>
            </a:extLst>
          </p:cNvPr>
          <p:cNvSpPr/>
          <p:nvPr/>
        </p:nvSpPr>
        <p:spPr bwMode="auto">
          <a:xfrm>
            <a:off x="3884685" y="5907382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모서리가 둥근 직사각형 148">
            <a:extLst>
              <a:ext uri="{FF2B5EF4-FFF2-40B4-BE49-F238E27FC236}">
                <a16:creationId xmlns:a16="http://schemas.microsoft.com/office/drawing/2014/main" id="{C1BAC8B9-ABC4-42E9-A78C-C51A0C09C1B7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E42FE27-0129-4C61-B784-32FA899C8812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7EB0FCF3-0E69-4F87-AB44-7601C2A8F04F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61FBC7-CEE8-40D7-B753-FABD6B1F15A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730730" y="2065681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 2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107560" y="2446626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서의치반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5401306" y="2080865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4485271" y="2765370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999430" y="3533251"/>
            <a:ext cx="163636" cy="1654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50" name="직사각형 149"/>
          <p:cNvSpPr/>
          <p:nvPr/>
        </p:nvSpPr>
        <p:spPr>
          <a:xfrm>
            <a:off x="4949654" y="1128312"/>
            <a:ext cx="163636" cy="1654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4C2C221-ED2E-4923-B3EA-7CCF18692732}"/>
              </a:ext>
            </a:extLst>
          </p:cNvPr>
          <p:cNvSpPr/>
          <p:nvPr/>
        </p:nvSpPr>
        <p:spPr bwMode="auto">
          <a:xfrm>
            <a:off x="5121788" y="1191073"/>
            <a:ext cx="2088263" cy="152865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71B7C45-A3B4-4282-A7F2-EE9B8C145897}"/>
              </a:ext>
            </a:extLst>
          </p:cNvPr>
          <p:cNvSpPr/>
          <p:nvPr/>
        </p:nvSpPr>
        <p:spPr bwMode="auto">
          <a:xfrm>
            <a:off x="5152187" y="3590411"/>
            <a:ext cx="2127525" cy="20726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98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7151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400" spc="-150" dirty="0">
                <a:latin typeface="+mn-ea"/>
                <a:ea typeface="+mn-ea"/>
              </a:rPr>
              <a:t>CORE </a:t>
            </a:r>
            <a:r>
              <a:rPr lang="ko-KR" altLang="en-US" sz="1400" spc="-150" dirty="0">
                <a:latin typeface="+mn-ea"/>
                <a:ea typeface="+mn-ea"/>
              </a:rPr>
              <a:t>원주에서 경쟁하는 것이</a:t>
            </a: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 성공의 경쟁력입니다</a:t>
            </a:r>
            <a:endParaRPr lang="en-US" altLang="ko-KR" sz="1400" spc="-150" dirty="0"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150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49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63198"/>
              </p:ext>
            </p:extLst>
          </p:nvPr>
        </p:nvGraphicFramePr>
        <p:xfrm>
          <a:off x="57150" y="4152118"/>
          <a:ext cx="7912125" cy="645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50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원주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225518" y="3501883"/>
            <a:ext cx="5587190" cy="288032"/>
            <a:chOff x="1904172" y="3501883"/>
            <a:chExt cx="5587190" cy="288032"/>
          </a:xfrm>
        </p:grpSpPr>
        <p:sp>
          <p:nvSpPr>
            <p:cNvPr id="32" name="모서리가 둥근 직사각형 31"/>
            <p:cNvSpPr/>
            <p:nvPr/>
          </p:nvSpPr>
          <p:spPr bwMode="auto">
            <a:xfrm>
              <a:off x="4158234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8314" y="3501883"/>
              <a:ext cx="15023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현장 또는 온라인 접수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 bwMode="auto">
            <a:xfrm>
              <a:off x="1904172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11016" y="3501883"/>
              <a:ext cx="1547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2024</a:t>
              </a:r>
              <a:r>
                <a:rPr lang="ko-KR" altLang="en-US" sz="1200" spc="-150" dirty="0">
                  <a:latin typeface="+mn-ea"/>
                  <a:ea typeface="+mn-ea"/>
                </a:rPr>
                <a:t>년 </a:t>
              </a:r>
              <a:r>
                <a:rPr lang="en-US" altLang="ko-KR" sz="1200" spc="-150" dirty="0">
                  <a:latin typeface="+mn-ea"/>
                  <a:ea typeface="+mn-ea"/>
                </a:rPr>
                <a:t>3</a:t>
              </a:r>
              <a:r>
                <a:rPr lang="ko-KR" altLang="en-US" sz="1200" spc="-150" dirty="0">
                  <a:latin typeface="+mn-ea"/>
                  <a:ea typeface="+mn-ea"/>
                </a:rPr>
                <a:t>월 </a:t>
              </a:r>
              <a:r>
                <a:rPr lang="en-US" altLang="ko-KR" sz="1200" spc="-150" dirty="0">
                  <a:latin typeface="+mn-ea"/>
                  <a:ea typeface="+mn-ea"/>
                </a:rPr>
                <a:t>2</a:t>
              </a:r>
              <a:r>
                <a:rPr lang="ko-KR" altLang="en-US" sz="1200" spc="-150" dirty="0">
                  <a:latin typeface="+mn-ea"/>
                  <a:ea typeface="+mn-ea"/>
                </a:rPr>
                <a:t>일</a:t>
              </a:r>
              <a:r>
                <a:rPr lang="en-US" altLang="ko-KR" sz="1200" spc="-150" dirty="0">
                  <a:latin typeface="+mn-ea"/>
                  <a:ea typeface="+mn-ea"/>
                </a:rPr>
                <a:t>(</a:t>
              </a:r>
              <a:r>
                <a:rPr lang="ko-KR" altLang="en-US" sz="1200" spc="-150" dirty="0">
                  <a:latin typeface="+mn-ea"/>
                  <a:ea typeface="+mn-ea"/>
                </a:rPr>
                <a:t>토</a:t>
              </a:r>
              <a:r>
                <a:rPr lang="en-US" altLang="ko-KR" sz="1200" spc="-150" dirty="0">
                  <a:latin typeface="+mn-ea"/>
                  <a:ea typeface="+mn-ea"/>
                </a:rPr>
                <a:t>) </a:t>
              </a:r>
              <a:r>
                <a:rPr lang="ko-KR" altLang="en-US" sz="1200" spc="-150" dirty="0">
                  <a:latin typeface="+mn-ea"/>
                  <a:ea typeface="+mn-ea"/>
                </a:rPr>
                <a:t>개강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 bwMode="auto">
            <a:xfrm>
              <a:off x="6376869" y="3526918"/>
              <a:ext cx="1114493" cy="2383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원서접수 </a:t>
              </a:r>
              <a:r>
                <a:rPr lang="ko-KR" altLang="en-US" b="1" spc="-100" dirty="0" err="1">
                  <a:solidFill>
                    <a:schemeClr val="bg1"/>
                  </a:solidFill>
                  <a:latin typeface="+mn-ea"/>
                </a:rPr>
                <a:t>바로가기</a:t>
              </a:r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1"/>
                  </a:solidFill>
                  <a:latin typeface="+mn-ea"/>
                </a:rPr>
                <a:t>&gt;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110636" y="33826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7" name="직사각형 36"/>
          <p:cNvSpPr/>
          <p:nvPr/>
        </p:nvSpPr>
        <p:spPr>
          <a:xfrm>
            <a:off x="327554" y="42917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8" name="직사각형 37"/>
          <p:cNvSpPr/>
          <p:nvPr/>
        </p:nvSpPr>
        <p:spPr>
          <a:xfrm>
            <a:off x="3427444" y="27631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494808" y="7859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6" name="직사각형 45"/>
          <p:cNvSpPr/>
          <p:nvPr/>
        </p:nvSpPr>
        <p:spPr>
          <a:xfrm>
            <a:off x="6494808" y="13594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9" name="타원 48"/>
          <p:cNvSpPr/>
          <p:nvPr/>
        </p:nvSpPr>
        <p:spPr bwMode="auto">
          <a:xfrm>
            <a:off x="1485879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56EC4BE-6CE6-41F0-AF66-9CE5FF14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530064"/>
              </p:ext>
            </p:extLst>
          </p:nvPr>
        </p:nvGraphicFramePr>
        <p:xfrm>
          <a:off x="8131317" y="211913"/>
          <a:ext cx="1774683" cy="2479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https://corewj.megastudy.net/russel/campus_common/russel_danka/russel_danka_new.asp?idx=1490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933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15777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7F3B76-7E32-460A-BCB7-A931AF4A22B6}"/>
              </a:ext>
            </a:extLst>
          </p:cNvPr>
          <p:cNvSpPr/>
          <p:nvPr/>
        </p:nvSpPr>
        <p:spPr bwMode="auto">
          <a:xfrm>
            <a:off x="3507107" y="2845533"/>
            <a:ext cx="1085853" cy="19692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C9AE319-3DDE-4719-9427-660F3447CD37}"/>
              </a:ext>
            </a:extLst>
          </p:cNvPr>
          <p:cNvSpPr/>
          <p:nvPr/>
        </p:nvSpPr>
        <p:spPr bwMode="auto">
          <a:xfrm>
            <a:off x="1250714" y="3490033"/>
            <a:ext cx="4447501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472147-B1D8-4432-9192-727F4716776E}"/>
              </a:ext>
            </a:extLst>
          </p:cNvPr>
          <p:cNvSpPr/>
          <p:nvPr/>
        </p:nvSpPr>
        <p:spPr bwMode="auto">
          <a:xfrm>
            <a:off x="407217" y="4395971"/>
            <a:ext cx="812551" cy="18789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33044" y="3449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18D5100-1748-4B11-9CE7-841E61D37991}"/>
              </a:ext>
            </a:extLst>
          </p:cNvPr>
          <p:cNvSpPr/>
          <p:nvPr/>
        </p:nvSpPr>
        <p:spPr>
          <a:xfrm>
            <a:off x="4197829" y="42546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F895CFB-4B52-434F-95D8-5EAABBA78214}"/>
              </a:ext>
            </a:extLst>
          </p:cNvPr>
          <p:cNvSpPr/>
          <p:nvPr/>
        </p:nvSpPr>
        <p:spPr bwMode="auto">
          <a:xfrm>
            <a:off x="4277493" y="4411229"/>
            <a:ext cx="315468" cy="15240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9A88157C-5E3C-40C5-A066-A903C815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5" name="Picture 2" descr="월간 학습지 장영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085458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13472" y="1484784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13472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4850" y="3488825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2864" y="3632171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32864" y="4634629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44" name="Picture 6" descr="메가X대성 더 프리미엄 모의고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4" y="3823020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711051" y="134084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39065" y="1484194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39065" y="2486652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수학∙입시관련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8" name="Picture 8" descr="러셀CORE 위클리 모의고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64" y="1678541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퀄 모의고사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72" y="1491611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모서리가 둥근 직사각형 69"/>
          <p:cNvSpPr/>
          <p:nvPr/>
        </p:nvSpPr>
        <p:spPr bwMode="auto">
          <a:xfrm>
            <a:off x="5701486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2320877" y="436767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2327079" y="221533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05244" y="1340848"/>
            <a:ext cx="3233430" cy="20972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5621715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2267691" y="43045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79" name="직사각형 78"/>
          <p:cNvSpPr/>
          <p:nvPr/>
        </p:nvSpPr>
        <p:spPr>
          <a:xfrm>
            <a:off x="2247308" y="21481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81" name="타원형 설명선 80"/>
          <p:cNvSpPr/>
          <p:nvPr/>
        </p:nvSpPr>
        <p:spPr bwMode="auto">
          <a:xfrm>
            <a:off x="799063" y="1413392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41674" y="1485662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618455" y="12609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9912"/>
              </p:ext>
            </p:extLst>
          </p:nvPr>
        </p:nvGraphicFramePr>
        <p:xfrm>
          <a:off x="8104412" y="211913"/>
          <a:ext cx="1800000" cy="208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위클리모의고사 첫번째 노출로 변경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94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https://corewj.megastudy.net/intro/2022/weekly/index.asp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https://corewj.megastudy.net/event/2021/quel/index.asp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https://corewj.megastudy.net/intro/2022/premium/index.asp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5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https://corewj.megastudy.net/intro/info/monthly/index.asp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74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73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81" y="4453718"/>
            <a:ext cx="3240000" cy="2219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/>
          <a:stretch/>
        </p:blipFill>
        <p:spPr>
          <a:xfrm>
            <a:off x="693935" y="4445156"/>
            <a:ext cx="3240000" cy="22212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180465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Picture 2" descr="https://russeldata.megastudy.net/campus/images/russel/core_gj/2023/winter_overall/program_img0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03771" y="109511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36416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Picture 6" descr="https://russeldata.megastudy.net/campus/images/russel/intro/2023/winter/program_img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16274" y="106233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6839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" name="Picture 4" descr="https://russeldata.megastudy.net/campus/images/russel/intro/2023/winter/program_img0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22541" y="106251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6838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2867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6415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2444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0464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6493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4850" y="416335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4850" y="376792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9042" y="4446144"/>
            <a:ext cx="6630445" cy="22222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26891" y="4369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77511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원주 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(P.20) 1-1.jpg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(P.20) 1-2.jpg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BA2DD4-A71E-44CD-B810-3F0AF464A38E}"/>
              </a:ext>
            </a:extLst>
          </p:cNvPr>
          <p:cNvSpPr/>
          <p:nvPr/>
        </p:nvSpPr>
        <p:spPr bwMode="auto">
          <a:xfrm>
            <a:off x="4083681" y="3787153"/>
            <a:ext cx="3234193" cy="1833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75168B-C40E-4B99-9611-05B10A2F7030}"/>
              </a:ext>
            </a:extLst>
          </p:cNvPr>
          <p:cNvSpPr/>
          <p:nvPr/>
        </p:nvSpPr>
        <p:spPr>
          <a:xfrm>
            <a:off x="4044910" y="37050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D141BE-DCB5-4247-842A-2493A29078C0}"/>
              </a:ext>
            </a:extLst>
          </p:cNvPr>
          <p:cNvSpPr/>
          <p:nvPr/>
        </p:nvSpPr>
        <p:spPr bwMode="auto">
          <a:xfrm>
            <a:off x="4236081" y="3939553"/>
            <a:ext cx="3234193" cy="1833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89609C-4B20-4B4B-A8A6-D65EE97D8BDD}"/>
              </a:ext>
            </a:extLst>
          </p:cNvPr>
          <p:cNvSpPr/>
          <p:nvPr/>
        </p:nvSpPr>
        <p:spPr>
          <a:xfrm>
            <a:off x="4197310" y="38574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35578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74660" y="3259958"/>
            <a:ext cx="7902527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원주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40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정규반에서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</a:t>
            </a:r>
            <a:r>
              <a:rPr lang="ko-KR" altLang="en-US" sz="14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대입성공을</a:t>
            </a:r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044" y="557226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581640"/>
              </p:ext>
            </p:extLst>
          </p:nvPr>
        </p:nvGraphicFramePr>
        <p:xfrm>
          <a:off x="704846" y="829503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60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04850" y="2943453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99042" y="1460051"/>
            <a:ext cx="6630445" cy="3706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9379" y="13815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B6F976C-C50A-409A-A16A-4519C55AA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131000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위치 조정하여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25DE3C-0C53-4C2E-B817-3673E3562331}"/>
              </a:ext>
            </a:extLst>
          </p:cNvPr>
          <p:cNvSpPr/>
          <p:nvPr/>
        </p:nvSpPr>
        <p:spPr bwMode="auto">
          <a:xfrm>
            <a:off x="661085" y="1460051"/>
            <a:ext cx="6649018" cy="36805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88A314-EF88-4486-B4A0-5F3703C6F7AC}"/>
              </a:ext>
            </a:extLst>
          </p:cNvPr>
          <p:cNvSpPr/>
          <p:nvPr/>
        </p:nvSpPr>
        <p:spPr>
          <a:xfrm>
            <a:off x="622314" y="13779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A86CB0-0FC5-4BE8-AA48-3BEA681DA1E8}"/>
              </a:ext>
            </a:extLst>
          </p:cNvPr>
          <p:cNvSpPr/>
          <p:nvPr/>
        </p:nvSpPr>
        <p:spPr bwMode="auto">
          <a:xfrm>
            <a:off x="4332932" y="2967392"/>
            <a:ext cx="2977171" cy="1761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E3C05D-7FA1-4CBE-8C79-8C631B4B10F8}"/>
              </a:ext>
            </a:extLst>
          </p:cNvPr>
          <p:cNvSpPr/>
          <p:nvPr/>
        </p:nvSpPr>
        <p:spPr>
          <a:xfrm>
            <a:off x="4294161" y="28852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E0EF40-6766-436C-899E-5580F2805B36}"/>
              </a:ext>
            </a:extLst>
          </p:cNvPr>
          <p:cNvSpPr/>
          <p:nvPr/>
        </p:nvSpPr>
        <p:spPr bwMode="auto">
          <a:xfrm>
            <a:off x="2720752" y="3476544"/>
            <a:ext cx="1224136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292AEF-D398-48B9-9EB8-C50A0CE06A14}"/>
              </a:ext>
            </a:extLst>
          </p:cNvPr>
          <p:cNvSpPr/>
          <p:nvPr/>
        </p:nvSpPr>
        <p:spPr>
          <a:xfrm>
            <a:off x="2681980" y="339442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43495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8609" y="925048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1967" y="1979746"/>
            <a:ext cx="271741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러셀</a:t>
            </a:r>
            <a:r>
              <a:rPr lang="en-US" altLang="ko-KR" sz="900" spc="-100" dirty="0">
                <a:latin typeface="+mn-ea"/>
                <a:ea typeface="+mn-ea"/>
              </a:rPr>
              <a:t>CORE </a:t>
            </a:r>
            <a:r>
              <a:rPr lang="ko-KR" altLang="en-US" sz="900" spc="-100" dirty="0">
                <a:latin typeface="+mn-ea"/>
                <a:ea typeface="+mn-ea"/>
              </a:rPr>
              <a:t>원주에서 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148610" y="2573159"/>
            <a:ext cx="2284110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개강｜현재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모집 중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04072" y="3182118"/>
            <a:ext cx="3068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  <a:p>
            <a:endParaRPr lang="en-US" altLang="ko-KR" sz="1000" b="1" dirty="0">
              <a:latin typeface="+mn-ea"/>
              <a:ea typeface="+mn-ea"/>
            </a:endParaRPr>
          </a:p>
          <a:p>
            <a:r>
              <a:rPr lang="ko-KR" altLang="en-US" sz="1000" b="1" dirty="0">
                <a:solidFill>
                  <a:srgbClr val="0070C0"/>
                </a:solidFill>
                <a:latin typeface="+mn-ea"/>
                <a:ea typeface="+mn-ea"/>
              </a:rPr>
              <a:t>모집 메뉴 반영 순서 작성해주세요</a:t>
            </a:r>
            <a:r>
              <a:rPr lang="en-US" altLang="ko-KR" sz="1000" b="1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모집 중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192304" y="2006963"/>
            <a:ext cx="720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120153" y="19079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2" name="직사각형 51"/>
          <p:cNvSpPr/>
          <p:nvPr/>
        </p:nvSpPr>
        <p:spPr>
          <a:xfrm>
            <a:off x="148608" y="2578520"/>
            <a:ext cx="2284112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4" name="직사각형 53"/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-15001" y="4959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2724408" y="33353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57" name="직사각형 56"/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8" name="직사각형 57"/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82358"/>
              </p:ext>
            </p:extLst>
          </p:nvPr>
        </p:nvGraphicFramePr>
        <p:xfrm>
          <a:off x="8104412" y="211913"/>
          <a:ext cx="1800000" cy="3617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PC&amp;MO 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동일 반영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1" u="sng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1" u="sng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프리윈터스쿨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정규특강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단과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2/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1] 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특강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713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학원명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문수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1" u="sng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1" u="sng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205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문수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078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바른공부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자습 전용관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-------------------------------------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1" u="sng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1" u="sng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프리윈터스쿨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71512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4FFEF7-8D8E-4719-A033-65A951DA334F}"/>
              </a:ext>
            </a:extLst>
          </p:cNvPr>
          <p:cNvSpPr/>
          <p:nvPr/>
        </p:nvSpPr>
        <p:spPr bwMode="auto">
          <a:xfrm>
            <a:off x="1192304" y="2003832"/>
            <a:ext cx="720000" cy="18849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A5D05394-61AA-4403-BF72-4E68E97DC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AAC188-7667-4CE8-BA0B-08536BBB4155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정규반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1889-0B9B-43E7-ABD5-8CB589359689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5C86405-8838-47A3-8A78-4D7236B70311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B689A0-9FF5-4AC0-8322-CA28B60799F4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2024F3-D333-4042-B643-ED36BFE233D8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9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C9F562C3-E3E1-45B8-A9C6-B6FF6E53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46C950B-8581-46D3-B639-37171FBF481A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070EED-5243-4796-87FE-793B121F228E}"/>
              </a:ext>
            </a:extLst>
          </p:cNvPr>
          <p:cNvGrpSpPr/>
          <p:nvPr/>
        </p:nvGrpSpPr>
        <p:grpSpPr>
          <a:xfrm>
            <a:off x="667596" y="2771912"/>
            <a:ext cx="1836475" cy="513797"/>
            <a:chOff x="2993425" y="3861048"/>
            <a:chExt cx="1836475" cy="66586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D30E89B-394D-448D-A02F-7F023E7E49FB}"/>
                </a:ext>
              </a:extLst>
            </p:cNvPr>
            <p:cNvGrpSpPr/>
            <p:nvPr/>
          </p:nvGrpSpPr>
          <p:grpSpPr>
            <a:xfrm>
              <a:off x="2993425" y="4227764"/>
              <a:ext cx="1836475" cy="299153"/>
              <a:chOff x="-246935" y="4515796"/>
              <a:chExt cx="1836475" cy="299153"/>
            </a:xfrm>
          </p:grpSpPr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C761CBB2-537C-4EE8-94D2-FD6AB1A4B982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C4F737-6F50-4155-BFCD-B5787246D39F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1112805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현장 또는 온라인 접수</a:t>
                </a:r>
              </a:p>
            </p:txBody>
          </p:sp>
        </p:grpSp>
        <p:sp>
          <p:nvSpPr>
            <p:cNvPr id="13" name="모서리가 둥근 직사각형 26">
              <a:extLst>
                <a:ext uri="{FF2B5EF4-FFF2-40B4-BE49-F238E27FC236}">
                  <a16:creationId xmlns:a16="http://schemas.microsoft.com/office/drawing/2014/main" id="{B05C6A74-9735-4136-BD9A-6E16CFAEEF2F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8E9455-E352-4349-9C3C-AD6FC892442E}"/>
                </a:ext>
              </a:extLst>
            </p:cNvPr>
            <p:cNvSpPr txBox="1"/>
            <p:nvPr/>
          </p:nvSpPr>
          <p:spPr>
            <a:xfrm>
              <a:off x="3720685" y="3861048"/>
              <a:ext cx="829073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3</a:t>
              </a:r>
              <a:r>
                <a:rPr lang="ko-KR" altLang="en-US" sz="900" spc="-150" dirty="0">
                  <a:latin typeface="+mn-ea"/>
                  <a:ea typeface="+mn-ea"/>
                </a:rPr>
                <a:t>월 </a:t>
              </a:r>
              <a:r>
                <a:rPr lang="en-US" altLang="ko-KR" sz="900" spc="-150" dirty="0">
                  <a:latin typeface="+mn-ea"/>
                  <a:ea typeface="+mn-ea"/>
                </a:rPr>
                <a:t>2</a:t>
              </a:r>
              <a:r>
                <a:rPr lang="ko-KR" altLang="en-US" sz="900" spc="-150" dirty="0">
                  <a:latin typeface="+mn-ea"/>
                  <a:ea typeface="+mn-ea"/>
                </a:rPr>
                <a:t>일</a:t>
              </a:r>
              <a:r>
                <a:rPr lang="en-US" altLang="ko-KR" sz="900" spc="-150" dirty="0">
                  <a:latin typeface="+mn-ea"/>
                  <a:ea typeface="+mn-ea"/>
                </a:rPr>
                <a:t>(</a:t>
              </a:r>
              <a:r>
                <a:rPr lang="ko-KR" altLang="en-US" sz="900" spc="-150" dirty="0">
                  <a:latin typeface="+mn-ea"/>
                  <a:ea typeface="+mn-ea"/>
                </a:rPr>
                <a:t>토</a:t>
              </a:r>
              <a:r>
                <a:rPr lang="en-US" altLang="ko-KR" sz="900" spc="-150" dirty="0">
                  <a:latin typeface="+mn-ea"/>
                  <a:ea typeface="+mn-ea"/>
                </a:rPr>
                <a:t>) </a:t>
              </a:r>
              <a:r>
                <a:rPr lang="ko-KR" altLang="en-US" sz="900" spc="-150" dirty="0">
                  <a:latin typeface="+mn-ea"/>
                  <a:ea typeface="+mn-ea"/>
                </a:rPr>
                <a:t>개강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D78A96-2982-4480-8322-A0342669DF93}"/>
              </a:ext>
            </a:extLst>
          </p:cNvPr>
          <p:cNvGrpSpPr/>
          <p:nvPr/>
        </p:nvGrpSpPr>
        <p:grpSpPr>
          <a:xfrm>
            <a:off x="233161" y="3662043"/>
            <a:ext cx="2957766" cy="490075"/>
            <a:chOff x="303685" y="4804535"/>
            <a:chExt cx="7560000" cy="4900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D82148-43DB-4F43-B4F0-EC97409311BE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5A9ADE-803F-416C-8DD7-6264951B2BE9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CC33AD-060F-4A63-980C-34F6BD6F59AA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Fill">
            <a:extLst>
              <a:ext uri="{FF2B5EF4-FFF2-40B4-BE49-F238E27FC236}">
                <a16:creationId xmlns:a16="http://schemas.microsoft.com/office/drawing/2014/main" id="{FEB5B040-FA09-46EE-8C3E-0490B390D636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1D894A-0324-4C7C-8037-B83702E57D7A}"/>
              </a:ext>
            </a:extLst>
          </p:cNvPr>
          <p:cNvSpPr/>
          <p:nvPr/>
        </p:nvSpPr>
        <p:spPr>
          <a:xfrm>
            <a:off x="3396739" y="616669"/>
            <a:ext cx="3012579" cy="38816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Fill">
            <a:extLst>
              <a:ext uri="{FF2B5EF4-FFF2-40B4-BE49-F238E27FC236}">
                <a16:creationId xmlns:a16="http://schemas.microsoft.com/office/drawing/2014/main" id="{FFB3250D-178F-4915-9426-0325E029388B}"/>
              </a:ext>
            </a:extLst>
          </p:cNvPr>
          <p:cNvSpPr>
            <a:spLocks/>
          </p:cNvSpPr>
          <p:nvPr/>
        </p:nvSpPr>
        <p:spPr bwMode="auto">
          <a:xfrm rot="5400000">
            <a:off x="4811598" y="349234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3B015B-9710-4F34-A36A-D97FFA6A2A18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000" spc="-150" dirty="0">
                <a:latin typeface="+mn-ea"/>
                <a:ea typeface="+mn-ea"/>
              </a:rPr>
              <a:t>CORE </a:t>
            </a:r>
            <a:r>
              <a:rPr lang="ko-KR" altLang="en-US" sz="1000" spc="-150" dirty="0">
                <a:latin typeface="+mn-ea"/>
                <a:ea typeface="+mn-ea"/>
              </a:rPr>
              <a:t>원주에서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88A1F0-2CD6-480C-B20E-974A7065AF69}"/>
              </a:ext>
            </a:extLst>
          </p:cNvPr>
          <p:cNvSpPr/>
          <p:nvPr/>
        </p:nvSpPr>
        <p:spPr bwMode="auto">
          <a:xfrm>
            <a:off x="1390348" y="2170363"/>
            <a:ext cx="75723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AF532E-6B0F-422C-904A-6769763D9584}"/>
              </a:ext>
            </a:extLst>
          </p:cNvPr>
          <p:cNvSpPr/>
          <p:nvPr/>
        </p:nvSpPr>
        <p:spPr>
          <a:xfrm>
            <a:off x="1351576" y="208824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FE3021-A9B0-4A0C-86D2-099F6DD1932D}"/>
              </a:ext>
            </a:extLst>
          </p:cNvPr>
          <p:cNvSpPr/>
          <p:nvPr/>
        </p:nvSpPr>
        <p:spPr bwMode="auto">
          <a:xfrm>
            <a:off x="618141" y="2740119"/>
            <a:ext cx="1963197" cy="59136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C30F9D-B07A-40DC-BD69-28665C09559F}"/>
              </a:ext>
            </a:extLst>
          </p:cNvPr>
          <p:cNvSpPr/>
          <p:nvPr/>
        </p:nvSpPr>
        <p:spPr>
          <a:xfrm>
            <a:off x="536491" y="264028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B8B2C5C-C478-466B-A4E2-9DB0F8544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360278"/>
              </p:ext>
            </p:extLst>
          </p:nvPr>
        </p:nvGraphicFramePr>
        <p:xfrm>
          <a:off x="8122928" y="211913"/>
          <a:ext cx="1783072" cy="159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원주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167870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254530-F430-4790-ACFD-C9BCBBBA76A7}"/>
              </a:ext>
            </a:extLst>
          </p:cNvPr>
          <p:cNvSpPr/>
          <p:nvPr/>
        </p:nvSpPr>
        <p:spPr bwMode="auto">
          <a:xfrm>
            <a:off x="332003" y="3728707"/>
            <a:ext cx="81222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F5FF81-B132-43FB-8216-561EA56A06C0}"/>
              </a:ext>
            </a:extLst>
          </p:cNvPr>
          <p:cNvSpPr/>
          <p:nvPr/>
        </p:nvSpPr>
        <p:spPr>
          <a:xfrm>
            <a:off x="293231" y="36465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0BD699-155A-4BA6-A336-0FE267A774BB}"/>
              </a:ext>
            </a:extLst>
          </p:cNvPr>
          <p:cNvSpPr/>
          <p:nvPr/>
        </p:nvSpPr>
        <p:spPr bwMode="auto">
          <a:xfrm>
            <a:off x="1531191" y="3875659"/>
            <a:ext cx="37956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80CE1BE-390A-4586-91BC-D1AA07B4DB46}"/>
              </a:ext>
            </a:extLst>
          </p:cNvPr>
          <p:cNvSpPr/>
          <p:nvPr/>
        </p:nvSpPr>
        <p:spPr>
          <a:xfrm>
            <a:off x="1363268" y="38701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36C33-4913-4D1F-A4F7-41CA3CA9940F}"/>
              </a:ext>
            </a:extLst>
          </p:cNvPr>
          <p:cNvSpPr txBox="1"/>
          <p:nvPr/>
        </p:nvSpPr>
        <p:spPr>
          <a:xfrm>
            <a:off x="553225" y="4474088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원주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2726D129-C979-4E27-8FF5-C87724327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91434"/>
              </p:ext>
            </p:extLst>
          </p:nvPr>
        </p:nvGraphicFramePr>
        <p:xfrm>
          <a:off x="328730" y="5024648"/>
          <a:ext cx="2847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토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현장 또는 온라인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1636587F-04FC-421D-BBF5-46A2F80DD266}"/>
              </a:ext>
            </a:extLst>
          </p:cNvPr>
          <p:cNvSpPr/>
          <p:nvPr/>
        </p:nvSpPr>
        <p:spPr bwMode="auto">
          <a:xfrm>
            <a:off x="1046233" y="595297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70765E-3ED0-4CAF-ACF7-699B70AA685A}"/>
              </a:ext>
            </a:extLst>
          </p:cNvPr>
          <p:cNvSpPr/>
          <p:nvPr/>
        </p:nvSpPr>
        <p:spPr>
          <a:xfrm>
            <a:off x="984904" y="5876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3C960F-9D86-445C-9492-23AAD289418C}"/>
              </a:ext>
            </a:extLst>
          </p:cNvPr>
          <p:cNvSpPr/>
          <p:nvPr/>
        </p:nvSpPr>
        <p:spPr bwMode="auto">
          <a:xfrm>
            <a:off x="833730" y="4505956"/>
            <a:ext cx="102292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8DAC51-A272-46C9-99D1-7C0BF647EE2C}"/>
              </a:ext>
            </a:extLst>
          </p:cNvPr>
          <p:cNvSpPr/>
          <p:nvPr/>
        </p:nvSpPr>
        <p:spPr>
          <a:xfrm>
            <a:off x="794959" y="44238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0938C4-FEF2-4914-9EEE-CB415A23EFB8}"/>
              </a:ext>
            </a:extLst>
          </p:cNvPr>
          <p:cNvSpPr txBox="1"/>
          <p:nvPr/>
        </p:nvSpPr>
        <p:spPr>
          <a:xfrm>
            <a:off x="3750473" y="70346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원주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BF8673-D4D4-494D-84B5-451775105C44}"/>
              </a:ext>
            </a:extLst>
          </p:cNvPr>
          <p:cNvSpPr/>
          <p:nvPr/>
        </p:nvSpPr>
        <p:spPr>
          <a:xfrm>
            <a:off x="3414044" y="1855336"/>
            <a:ext cx="3012579" cy="1912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1. </a:t>
            </a:r>
            <a:r>
              <a:rPr lang="ko-KR" altLang="en-US" sz="1000" b="1" spc="-100" dirty="0">
                <a:latin typeface="+mn-ea"/>
                <a:ea typeface="+mn-ea"/>
              </a:rPr>
              <a:t>온라인 원서접수 후 사전예약금 납부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2. </a:t>
            </a:r>
            <a:r>
              <a:rPr lang="ko-KR" altLang="en-US" sz="900" b="1" spc="-100" dirty="0">
                <a:latin typeface="+mn-ea"/>
                <a:ea typeface="+mn-ea"/>
              </a:rPr>
              <a:t>입학기준 확인 후 성적표 제출</a:t>
            </a: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*</a:t>
            </a:r>
            <a:r>
              <a:rPr lang="ko-KR" altLang="en-US" spc="-100" dirty="0">
                <a:latin typeface="+mn-ea"/>
                <a:ea typeface="+mn-ea"/>
              </a:rPr>
              <a:t>모집요강 참조</a:t>
            </a: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3. </a:t>
            </a:r>
            <a:r>
              <a:rPr lang="ko-KR" altLang="en-US" sz="900" b="1" spc="-100" dirty="0">
                <a:latin typeface="+mn-ea"/>
                <a:ea typeface="+mn-ea"/>
              </a:rPr>
              <a:t>단과 강의 선택 및 결제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4. N</a:t>
            </a:r>
            <a:r>
              <a:rPr lang="ko-KR" altLang="en-US" sz="900" b="1" spc="-100" dirty="0">
                <a:latin typeface="+mn-ea"/>
                <a:ea typeface="+mn-ea"/>
              </a:rPr>
              <a:t>수 정규반 최종 등록 확인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3B1F9B1-9590-45E6-8BA3-892CEA928618}"/>
              </a:ext>
            </a:extLst>
          </p:cNvPr>
          <p:cNvSpPr/>
          <p:nvPr/>
        </p:nvSpPr>
        <p:spPr bwMode="auto">
          <a:xfrm>
            <a:off x="4032396" y="728484"/>
            <a:ext cx="992611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F4D00B-26A5-423B-9277-FC592F1DFC22}"/>
              </a:ext>
            </a:extLst>
          </p:cNvPr>
          <p:cNvSpPr/>
          <p:nvPr/>
        </p:nvSpPr>
        <p:spPr>
          <a:xfrm>
            <a:off x="3993625" y="64636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EB39BB01-0C0E-491A-A12C-9E0805D00DDC}"/>
              </a:ext>
            </a:extLst>
          </p:cNvPr>
          <p:cNvSpPr/>
          <p:nvPr/>
        </p:nvSpPr>
        <p:spPr bwMode="auto">
          <a:xfrm>
            <a:off x="3554650" y="216340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482531-B8B6-4F40-A44B-BBAF94D1BCC3}"/>
              </a:ext>
            </a:extLst>
          </p:cNvPr>
          <p:cNvSpPr/>
          <p:nvPr/>
        </p:nvSpPr>
        <p:spPr>
          <a:xfrm>
            <a:off x="3500305" y="21208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47309FB7-5957-44AE-B7B9-F7438693D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75177"/>
              </p:ext>
            </p:extLst>
          </p:nvPr>
        </p:nvGraphicFramePr>
        <p:xfrm>
          <a:off x="3433743" y="1188578"/>
          <a:ext cx="2933503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423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23728173"/>
                    </a:ext>
                  </a:extLst>
                </a:gridCol>
              </a:tblGrid>
              <a:tr h="295954">
                <a:tc>
                  <a:txBody>
                    <a:bodyPr/>
                    <a:lstStyle/>
                    <a:p>
                      <a:pPr algn="ctr" latinLnBrk="1"/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온라인 원서접수 후 사전예약금 납부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 입학기준 확인 후 성적표 제출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en-US" altLang="ko-KR" sz="800" spc="-1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</a:rPr>
                        <a:t>단과 강의 선택 및 결제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 </a:t>
                      </a: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등록 확인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49859C55-8F38-41DF-AFC3-40C9ADB94781}"/>
              </a:ext>
            </a:extLst>
          </p:cNvPr>
          <p:cNvSpPr/>
          <p:nvPr/>
        </p:nvSpPr>
        <p:spPr bwMode="auto">
          <a:xfrm>
            <a:off x="4020180" y="1363472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화살표: 갈매기형 수장 52">
            <a:extLst>
              <a:ext uri="{FF2B5EF4-FFF2-40B4-BE49-F238E27FC236}">
                <a16:creationId xmlns:a16="http://schemas.microsoft.com/office/drawing/2014/main" id="{7FB9B1ED-2367-4A49-8BE7-C8DECD2A40B6}"/>
              </a:ext>
            </a:extLst>
          </p:cNvPr>
          <p:cNvSpPr/>
          <p:nvPr/>
        </p:nvSpPr>
        <p:spPr bwMode="auto">
          <a:xfrm>
            <a:off x="4808983" y="1373909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49B52408-C647-41E3-9CC2-D85D59E03AC2}"/>
              </a:ext>
            </a:extLst>
          </p:cNvPr>
          <p:cNvSpPr/>
          <p:nvPr/>
        </p:nvSpPr>
        <p:spPr bwMode="auto">
          <a:xfrm>
            <a:off x="5489774" y="136574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BF32B4-113C-491F-BC61-065E4C62948D}"/>
              </a:ext>
            </a:extLst>
          </p:cNvPr>
          <p:cNvSpPr/>
          <p:nvPr/>
        </p:nvSpPr>
        <p:spPr>
          <a:xfrm>
            <a:off x="745579" y="-2280"/>
            <a:ext cx="18357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2024 N</a:t>
            </a:r>
            <a:r>
              <a:rPr lang="ko-KR" altLang="en-US" dirty="0"/>
              <a:t>수 </a:t>
            </a:r>
            <a:r>
              <a:rPr lang="ko-KR" altLang="en-US" dirty="0" err="1"/>
              <a:t>정규반</a:t>
            </a:r>
            <a:r>
              <a:rPr lang="en-US" altLang="ko-KR" dirty="0"/>
              <a:t>(CORE </a:t>
            </a:r>
            <a:r>
              <a:rPr lang="ko-KR" altLang="en-US" dirty="0"/>
              <a:t>원주 </a:t>
            </a:r>
            <a:r>
              <a:rPr lang="en-US" altLang="ko-KR" dirty="0"/>
              <a:t>MO)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554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45019" y="957065"/>
            <a:ext cx="7835531" cy="54962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404665"/>
            <a:ext cx="3012579" cy="626469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483757" y="565115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572367" y="534161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원주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853361" y="561170"/>
            <a:ext cx="1005423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814590" y="4790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9862" y="9137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EA3A22-5016-4C14-83C4-73BF2C498F87}"/>
              </a:ext>
            </a:extLst>
          </p:cNvPr>
          <p:cNvSpPr/>
          <p:nvPr/>
        </p:nvSpPr>
        <p:spPr bwMode="auto">
          <a:xfrm>
            <a:off x="364069" y="1046158"/>
            <a:ext cx="6624000" cy="237626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9A5A8D-D4A9-4E84-A4EB-629475C3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089307"/>
              </p:ext>
            </p:extLst>
          </p:nvPr>
        </p:nvGraphicFramePr>
        <p:xfrm>
          <a:off x="365575" y="1046158"/>
          <a:ext cx="6624637" cy="29338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547">
                  <a:extLst>
                    <a:ext uri="{9D8B030D-6E8A-4147-A177-3AD203B41FA5}">
                      <a16:colId xmlns:a16="http://schemas.microsoft.com/office/drawing/2014/main" val="119865176"/>
                    </a:ext>
                  </a:extLst>
                </a:gridCol>
                <a:gridCol w="1166400">
                  <a:extLst>
                    <a:ext uri="{9D8B030D-6E8A-4147-A177-3AD203B41FA5}">
                      <a16:colId xmlns:a16="http://schemas.microsoft.com/office/drawing/2014/main" val="2550383848"/>
                    </a:ext>
                  </a:extLst>
                </a:gridCol>
                <a:gridCol w="787711">
                  <a:extLst>
                    <a:ext uri="{9D8B030D-6E8A-4147-A177-3AD203B41FA5}">
                      <a16:colId xmlns:a16="http://schemas.microsoft.com/office/drawing/2014/main" val="3312542673"/>
                    </a:ext>
                  </a:extLst>
                </a:gridCol>
                <a:gridCol w="1778441">
                  <a:extLst>
                    <a:ext uri="{9D8B030D-6E8A-4147-A177-3AD203B41FA5}">
                      <a16:colId xmlns:a16="http://schemas.microsoft.com/office/drawing/2014/main" val="349474557"/>
                    </a:ext>
                  </a:extLst>
                </a:gridCol>
                <a:gridCol w="1047575">
                  <a:extLst>
                    <a:ext uri="{9D8B030D-6E8A-4147-A177-3AD203B41FA5}">
                      <a16:colId xmlns:a16="http://schemas.microsoft.com/office/drawing/2014/main" val="3597457600"/>
                    </a:ext>
                  </a:extLst>
                </a:gridCol>
                <a:gridCol w="487244">
                  <a:extLst>
                    <a:ext uri="{9D8B030D-6E8A-4147-A177-3AD203B41FA5}">
                      <a16:colId xmlns:a16="http://schemas.microsoft.com/office/drawing/2014/main" val="3499806283"/>
                    </a:ext>
                  </a:extLst>
                </a:gridCol>
                <a:gridCol w="877719">
                  <a:extLst>
                    <a:ext uri="{9D8B030D-6E8A-4147-A177-3AD203B41FA5}">
                      <a16:colId xmlns:a16="http://schemas.microsoft.com/office/drawing/2014/main" val="226636634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입학 기준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택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effectLst/>
                        </a:rPr>
                        <a:t>1)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dirty="0">
                        <a:solidFill>
                          <a:schemeClr val="bg1"/>
                        </a:solidFill>
                        <a:effectLst/>
                        <a:latin typeface="더잠실 OTF 4 Medium" panose="00000600000000000000" pitchFamily="50" charset="-127"/>
                        <a:ea typeface="더잠실 OTF 4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바자관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이용료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수강 강좌 수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장학혜택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173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모의고사 전형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내신 전형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대학교 전형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469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HS 1</a:t>
                      </a:r>
                      <a:r>
                        <a:rPr lang="ko-KR" altLang="en-US" sz="800" dirty="0">
                          <a:effectLst/>
                        </a:rPr>
                        <a:t>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합</a:t>
                      </a:r>
                      <a:r>
                        <a:rPr lang="en-US" altLang="ko-KR" sz="700" dirty="0"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dirty="0">
                          <a:effectLst/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서울대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연세대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고려대</a:t>
                      </a:r>
                      <a:r>
                        <a:rPr lang="en-US" altLang="ko-KR" sz="700" dirty="0"/>
                        <a:t>,</a:t>
                      </a:r>
                    </a:p>
                    <a:p>
                      <a:pPr algn="ctr"/>
                      <a:r>
                        <a:rPr lang="ko-KR" altLang="en-US" sz="700" dirty="0"/>
                        <a:t>의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치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한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약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수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카이스트</a:t>
                      </a:r>
                      <a:r>
                        <a:rPr lang="en-US" altLang="ko-KR" sz="700" dirty="0"/>
                        <a:t>,</a:t>
                      </a:r>
                    </a:p>
                    <a:p>
                      <a:pPr algn="ctr"/>
                      <a:r>
                        <a:rPr lang="ko-KR" altLang="en-US" sz="700" dirty="0"/>
                        <a:t>포항공대</a:t>
                      </a:r>
                      <a:endParaRPr lang="en-US" altLang="ko-KR" sz="700" dirty="0"/>
                    </a:p>
                    <a:p>
                      <a:pPr algn="ctr"/>
                      <a:endParaRPr lang="en-US" altLang="ko-KR" sz="700" dirty="0"/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u="none" strike="noStrike" dirty="0">
                          <a:effectLst/>
                        </a:rPr>
                        <a:t>※</a:t>
                      </a:r>
                      <a:r>
                        <a:rPr lang="en-US" altLang="ko-KR" sz="600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600" u="none" strike="noStrike" baseline="0" dirty="0">
                          <a:effectLst/>
                        </a:rPr>
                        <a:t>대학교 전형의 경우</a:t>
                      </a:r>
                      <a:r>
                        <a:rPr lang="en-US" altLang="ko-KR" sz="600" u="none" strike="noStrike" baseline="0" dirty="0">
                          <a:effectLst/>
                        </a:rPr>
                        <a:t>, </a:t>
                      </a:r>
                      <a:r>
                        <a:rPr lang="ko-KR" altLang="en-US" sz="600" u="none" strike="noStrike" baseline="0" dirty="0">
                          <a:effectLst/>
                        </a:rPr>
                        <a:t>본교 캠퍼스 기준입니다</a:t>
                      </a:r>
                      <a:r>
                        <a:rPr lang="en-US" altLang="ko-KR" sz="600" u="none" strike="noStrike" baseline="0" dirty="0">
                          <a:effectLst/>
                        </a:rPr>
                        <a:t>.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성균관대</a:t>
                      </a:r>
                      <a:r>
                        <a:rPr lang="en-US" altLang="ko-KR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경희대 제외</a:t>
                      </a:r>
                      <a:r>
                        <a:rPr lang="en-US" altLang="ko-KR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ko-KR" sz="60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434,000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30% </a:t>
                      </a:r>
                      <a:r>
                        <a:rPr lang="ko-KR" altLang="en-US" sz="800" dirty="0">
                          <a:effectLst/>
                        </a:rPr>
                        <a:t>지원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271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HS 2</a:t>
                      </a:r>
                      <a:r>
                        <a:rPr lang="ko-KR" altLang="en-US" sz="800" dirty="0">
                          <a:effectLst/>
                        </a:rPr>
                        <a:t>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중</a:t>
                      </a:r>
                      <a:endParaRPr lang="en-US" altLang="ko-KR" sz="700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개영역 등급 합</a:t>
                      </a:r>
                      <a:r>
                        <a:rPr lang="en-US" altLang="ko-KR" sz="700" dirty="0"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 err="1">
                          <a:effectLst/>
                        </a:rPr>
                        <a:t>일반고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  <a:r>
                        <a:rPr lang="en-US" altLang="ko-KR" sz="700" dirty="0">
                          <a:effectLst/>
                        </a:rPr>
                        <a:t>1.4 </a:t>
                      </a:r>
                      <a:r>
                        <a:rPr lang="ko-KR" altLang="en-US" sz="700" dirty="0">
                          <a:effectLst/>
                        </a:rPr>
                        <a:t>이내</a:t>
                      </a:r>
                      <a:endParaRPr lang="en-US" altLang="ko-KR" sz="7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서강대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성균관대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  <a:r>
                        <a:rPr lang="en-US" altLang="ko-KR" sz="700" baseline="0" dirty="0">
                          <a:effectLst/>
                        </a:rPr>
                        <a:t> </a:t>
                      </a:r>
                      <a:r>
                        <a:rPr lang="ko-KR" altLang="en-US" sz="700" baseline="0" dirty="0">
                          <a:effectLst/>
                        </a:rPr>
                        <a:t>한양대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434,000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30% </a:t>
                      </a:r>
                      <a:r>
                        <a:rPr lang="ko-KR" altLang="en-US" sz="800" dirty="0">
                          <a:effectLst/>
                        </a:rPr>
                        <a:t>지원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3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</a:rPr>
                        <a:t>서의치반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중</a:t>
                      </a:r>
                      <a:endParaRPr lang="en-US" altLang="ko-KR" sz="700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개영역 등급 합</a:t>
                      </a:r>
                      <a:r>
                        <a:rPr lang="en-US" altLang="ko-KR" sz="700" dirty="0">
                          <a:effectLst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 err="1">
                          <a:effectLst/>
                        </a:rPr>
                        <a:t>일반고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  <a:r>
                        <a:rPr lang="en-US" altLang="ko-KR" sz="700" dirty="0">
                          <a:effectLst/>
                        </a:rPr>
                        <a:t>1.7</a:t>
                      </a:r>
                      <a:r>
                        <a:rPr lang="en-US" altLang="ko-KR" sz="700" baseline="0" dirty="0">
                          <a:effectLst/>
                        </a:rPr>
                        <a:t> </a:t>
                      </a:r>
                      <a:r>
                        <a:rPr lang="ko-KR" altLang="en-US" sz="700" baseline="0" dirty="0">
                          <a:effectLst/>
                        </a:rPr>
                        <a:t>이내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effectLst/>
                        </a:rPr>
                        <a:t>이화여대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중앙대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경희대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effectLst/>
                        </a:rPr>
                        <a:t>한국외대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서울시립대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558,000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10% </a:t>
                      </a:r>
                      <a:r>
                        <a:rPr lang="ko-KR" altLang="en-US" sz="800" dirty="0">
                          <a:effectLst/>
                        </a:rPr>
                        <a:t>지원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66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</a:rPr>
                        <a:t>연고대반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중</a:t>
                      </a:r>
                      <a:br>
                        <a:rPr lang="en-US" altLang="ko-KR" sz="700" dirty="0">
                          <a:effectLst/>
                        </a:rPr>
                      </a:br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개영역 등급 합</a:t>
                      </a:r>
                      <a:r>
                        <a:rPr lang="en-US" altLang="ko-KR" sz="700" dirty="0">
                          <a:effectLst/>
                        </a:rPr>
                        <a:t>8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 err="1">
                          <a:effectLst/>
                        </a:rPr>
                        <a:t>일반고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  <a:r>
                        <a:rPr lang="en-US" altLang="ko-KR" sz="700" dirty="0">
                          <a:effectLst/>
                        </a:rPr>
                        <a:t>2.3</a:t>
                      </a:r>
                      <a:r>
                        <a:rPr lang="en-US" altLang="ko-KR" sz="700" baseline="0" dirty="0">
                          <a:effectLst/>
                        </a:rPr>
                        <a:t> </a:t>
                      </a:r>
                      <a:r>
                        <a:rPr lang="ko-KR" altLang="en-US" sz="700" baseline="0" dirty="0">
                          <a:effectLst/>
                        </a:rPr>
                        <a:t>이내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effectLst/>
                        </a:rPr>
                        <a:t>건국대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동국대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홍익대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effectLst/>
                        </a:rPr>
                        <a:t>숙명여대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인하대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  <a:r>
                        <a:rPr lang="en-US" altLang="ko-KR" sz="700" baseline="0" dirty="0">
                          <a:effectLst/>
                        </a:rPr>
                        <a:t> </a:t>
                      </a:r>
                      <a:r>
                        <a:rPr lang="ko-KR" altLang="en-US" sz="700" baseline="0" dirty="0">
                          <a:effectLst/>
                        </a:rPr>
                        <a:t>아주대</a:t>
                      </a:r>
                      <a:r>
                        <a:rPr lang="en-US" altLang="ko-KR" sz="700" baseline="0" dirty="0">
                          <a:effectLst/>
                        </a:rPr>
                        <a:t>,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effectLst/>
                        </a:rPr>
                        <a:t>국민대</a:t>
                      </a:r>
                      <a:r>
                        <a:rPr lang="en-US" altLang="ko-KR" sz="700" baseline="0" dirty="0">
                          <a:effectLst/>
                        </a:rPr>
                        <a:t>, </a:t>
                      </a:r>
                      <a:r>
                        <a:rPr lang="ko-KR" altLang="en-US" sz="700" baseline="0" dirty="0">
                          <a:effectLst/>
                        </a:rPr>
                        <a:t>숭실대</a:t>
                      </a:r>
                      <a:r>
                        <a:rPr lang="en-US" altLang="ko-KR" sz="700" baseline="0" dirty="0">
                          <a:effectLst/>
                        </a:rPr>
                        <a:t>, </a:t>
                      </a:r>
                      <a:r>
                        <a:rPr lang="ko-KR" altLang="en-US" sz="700" baseline="0" dirty="0">
                          <a:effectLst/>
                        </a:rPr>
                        <a:t>세종대</a:t>
                      </a:r>
                      <a:r>
                        <a:rPr lang="en-US" altLang="ko-KR" sz="700" baseline="0" dirty="0">
                          <a:effectLst/>
                        </a:rPr>
                        <a:t>,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effectLst/>
                        </a:rPr>
                        <a:t>단국대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620,000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221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</a:rPr>
                        <a:t>블루반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중</a:t>
                      </a:r>
                      <a:br>
                        <a:rPr lang="en-US" altLang="ko-KR" sz="700" dirty="0">
                          <a:effectLst/>
                        </a:rPr>
                      </a:br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개영역 등급 합</a:t>
                      </a:r>
                      <a:r>
                        <a:rPr lang="en-US" altLang="ko-KR" sz="700" dirty="0">
                          <a:effectLst/>
                        </a:rPr>
                        <a:t>10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 err="1">
                          <a:effectLst/>
                        </a:rPr>
                        <a:t>일반고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  <a:r>
                        <a:rPr lang="en-US" altLang="ko-KR" sz="700" dirty="0">
                          <a:effectLst/>
                        </a:rPr>
                        <a:t>3.0 </a:t>
                      </a:r>
                      <a:r>
                        <a:rPr lang="ko-KR" altLang="en-US" sz="700" dirty="0">
                          <a:effectLst/>
                        </a:rPr>
                        <a:t>이내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그 외 </a:t>
                      </a:r>
                      <a:r>
                        <a:rPr lang="en-US" altLang="ko-KR" sz="700" dirty="0">
                          <a:effectLst/>
                        </a:rPr>
                        <a:t>4</a:t>
                      </a:r>
                      <a:r>
                        <a:rPr lang="ko-KR" altLang="en-US" sz="700" dirty="0">
                          <a:effectLst/>
                        </a:rPr>
                        <a:t>년제 대학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620,000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73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</a:rPr>
                        <a:t>그린반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면접 후 정원 </a:t>
                      </a:r>
                      <a:r>
                        <a:rPr lang="en-US" altLang="ko-KR" sz="700" dirty="0">
                          <a:effectLst/>
                        </a:rPr>
                        <a:t>5% </a:t>
                      </a:r>
                      <a:r>
                        <a:rPr lang="ko-KR" altLang="en-US" sz="700" dirty="0">
                          <a:effectLst/>
                        </a:rPr>
                        <a:t>이내 선발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더잠실 OTF 3 Regular" panose="00000500000000000000" pitchFamily="50" charset="-127"/>
                        <a:ea typeface="더잠실 OTF 3 Regular" panose="00000500000000000000" pitchFamily="50" charset="-127"/>
                      </a:endParaRPr>
                    </a:p>
                  </a:txBody>
                  <a:tcPr marL="0" marR="3600" marT="55257" marB="5525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620,000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98104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14AE6FA-94C2-4661-81FC-C5619992D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836022"/>
              </p:ext>
            </p:extLst>
          </p:nvPr>
        </p:nvGraphicFramePr>
        <p:xfrm>
          <a:off x="370720" y="4081117"/>
          <a:ext cx="3148771" cy="9639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48771">
                  <a:extLst>
                    <a:ext uri="{9D8B030D-6E8A-4147-A177-3AD203B41FA5}">
                      <a16:colId xmlns:a16="http://schemas.microsoft.com/office/drawing/2014/main" val="466111637"/>
                    </a:ext>
                  </a:extLst>
                </a:gridCol>
              </a:tblGrid>
              <a:tr h="1374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유의사항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53802"/>
                  </a:ext>
                </a:extLst>
              </a:tr>
              <a:tr h="620784">
                <a:tc>
                  <a:txBody>
                    <a:bodyPr/>
                    <a:lstStyle/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입학은 모의고사 전형과 내신 전형 중 하나의 성적에 해당하면 입학 가능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입학 시 성적표 제출 필수이며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증빙된 성적표의 성적으로 반 배정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의무 강좌는 </a:t>
                      </a:r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시간 수업</a:t>
                      </a:r>
                      <a:r>
                        <a:rPr lang="en-US" altLang="ko-KR" sz="700" dirty="0">
                          <a:effectLst/>
                        </a:rPr>
                        <a:t>(1</a:t>
                      </a:r>
                      <a:r>
                        <a:rPr lang="ko-KR" altLang="en-US" sz="700" dirty="0">
                          <a:effectLst/>
                        </a:rPr>
                        <a:t>회 기준</a:t>
                      </a:r>
                      <a:r>
                        <a:rPr lang="en-US" altLang="ko-KR" sz="700" dirty="0">
                          <a:effectLst/>
                        </a:rPr>
                        <a:t>) </a:t>
                      </a:r>
                      <a:r>
                        <a:rPr lang="ko-KR" altLang="en-US" sz="700" dirty="0">
                          <a:effectLst/>
                        </a:rPr>
                        <a:t>이상에 해당하는 강좌만 인정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단과 강좌 복수 수강에 따른 지원 혜택 없음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과학고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영재고 별도 내신 적용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본 모집요강은 </a:t>
                      </a:r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월 과정부터 적용</a:t>
                      </a:r>
                    </a:p>
                  </a:txBody>
                  <a:tcPr marL="0" marR="3600" marT="55257" marB="552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6358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16382B3-B547-4BF1-8825-18AB4A4DB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04578"/>
              </p:ext>
            </p:extLst>
          </p:nvPr>
        </p:nvGraphicFramePr>
        <p:xfrm>
          <a:off x="370720" y="5045071"/>
          <a:ext cx="3148771" cy="117731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48771">
                  <a:extLst>
                    <a:ext uri="{9D8B030D-6E8A-4147-A177-3AD203B41FA5}">
                      <a16:colId xmlns:a16="http://schemas.microsoft.com/office/drawing/2014/main" val="2324398049"/>
                    </a:ext>
                  </a:extLst>
                </a:gridCol>
              </a:tblGrid>
              <a:tr h="1374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입학기준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53802"/>
                  </a:ext>
                </a:extLst>
              </a:tr>
              <a:tr h="620784">
                <a:tc>
                  <a:txBody>
                    <a:bodyPr/>
                    <a:lstStyle/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모의고사 전형 평가 방법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[HS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2024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학년도 수능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9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 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연고대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블루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그린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2024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학년도 수능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9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6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내신 전형 평가 방법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학기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학기까지의 주요 과목 내신 성적의 평균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 교과 기준 안내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국수영사과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/3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국수영과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또는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국수영사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계열에 따름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3600" marT="55257" marB="552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63583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9A9F89-33EC-41B2-A2D0-6692CFE73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28199"/>
              </p:ext>
            </p:extLst>
          </p:nvPr>
        </p:nvGraphicFramePr>
        <p:xfrm>
          <a:off x="8119321" y="211913"/>
          <a:ext cx="1800000" cy="956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및 지원혜택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반명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460851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2811" y="422891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전국 최상위권이 러셀을 선택하는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1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100" b="1" spc="-100" dirty="0">
                <a:latin typeface="+mn-ea"/>
                <a:ea typeface="+mn-ea"/>
              </a:rPr>
              <a:t>하고 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27808"/>
              </p:ext>
            </p:extLst>
          </p:nvPr>
        </p:nvGraphicFramePr>
        <p:xfrm>
          <a:off x="8122928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TextBox 54">
            <a:extLst>
              <a:ext uri="{FF2B5EF4-FFF2-40B4-BE49-F238E27FC236}">
                <a16:creationId xmlns:a16="http://schemas.microsoft.com/office/drawing/2014/main" id="{E8594F80-5791-41C5-A8DC-F5E8E78A8E57}"/>
              </a:ext>
            </a:extLst>
          </p:cNvPr>
          <p:cNvSpPr txBox="1"/>
          <p:nvPr/>
        </p:nvSpPr>
        <p:spPr>
          <a:xfrm>
            <a:off x="523826" y="1789900"/>
            <a:ext cx="238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900" b="1" spc="-100" dirty="0">
                <a:latin typeface="+mn-ea"/>
                <a:ea typeface="+mn-ea"/>
              </a:rPr>
              <a:t>“</a:t>
            </a:r>
            <a:r>
              <a:rPr lang="ko-KR" altLang="en-US" sz="900" b="1" spc="-100" dirty="0">
                <a:latin typeface="+mn-ea"/>
                <a:ea typeface="+mn-ea"/>
              </a:rPr>
              <a:t>매년 러셀을 선택하는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최상위권 </a:t>
            </a:r>
            <a:r>
              <a:rPr lang="en-US" altLang="ko-KR" sz="9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수생이 계속 증가</a:t>
            </a:r>
            <a:r>
              <a:rPr lang="ko-KR" altLang="en-US" sz="900" b="1" spc="-100" dirty="0">
                <a:latin typeface="+mn-ea"/>
                <a:ea typeface="+mn-ea"/>
              </a:rPr>
              <a:t>하고 있습니다</a:t>
            </a:r>
            <a:r>
              <a:rPr lang="en-US" altLang="ko-KR" sz="900" b="1" spc="-100" dirty="0">
                <a:latin typeface="+mn-ea"/>
                <a:ea typeface="+mn-ea"/>
              </a:rPr>
              <a:t>.”</a:t>
            </a:r>
          </a:p>
        </p:txBody>
      </p:sp>
      <p:sp>
        <p:nvSpPr>
          <p:cNvPr id="65" name="TextBox 55">
            <a:extLst>
              <a:ext uri="{FF2B5EF4-FFF2-40B4-BE49-F238E27FC236}">
                <a16:creationId xmlns:a16="http://schemas.microsoft.com/office/drawing/2014/main" id="{47B0B866-216B-47CA-B7EF-0F0D3DAE5947}"/>
              </a:ext>
            </a:extLst>
          </p:cNvPr>
          <p:cNvSpPr txBox="1"/>
          <p:nvPr/>
        </p:nvSpPr>
        <p:spPr>
          <a:xfrm>
            <a:off x="588013" y="2105815"/>
            <a:ext cx="24774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r>
              <a:rPr lang="en-US" altLang="ko-KR" sz="600" dirty="0">
                <a:latin typeface="+mn-ea"/>
                <a:ea typeface="+mn-ea"/>
              </a:rPr>
              <a:t>* HS</a:t>
            </a:r>
            <a:r>
              <a:rPr lang="ko-KR" altLang="en-US" sz="600" dirty="0">
                <a:latin typeface="+mn-ea"/>
                <a:ea typeface="+mn-ea"/>
              </a:rPr>
              <a:t>반</a:t>
            </a:r>
            <a:r>
              <a:rPr lang="en-US" altLang="ko-KR" sz="600" dirty="0">
                <a:latin typeface="+mn-ea"/>
                <a:ea typeface="+mn-ea"/>
              </a:rPr>
              <a:t>, </a:t>
            </a:r>
            <a:r>
              <a:rPr lang="ko-KR" altLang="en-US" sz="600" dirty="0">
                <a:latin typeface="+mn-ea"/>
                <a:ea typeface="+mn-ea"/>
              </a:rPr>
              <a:t>서울대</a:t>
            </a:r>
            <a:r>
              <a:rPr lang="en-US" altLang="ko-KR" sz="600" dirty="0">
                <a:latin typeface="+mn-ea"/>
                <a:ea typeface="+mn-ea"/>
              </a:rPr>
              <a:t>·</a:t>
            </a:r>
            <a:r>
              <a:rPr lang="ko-KR" altLang="en-US" sz="600" dirty="0" err="1">
                <a:latin typeface="+mn-ea"/>
                <a:ea typeface="+mn-ea"/>
              </a:rPr>
              <a:t>의치대반은</a:t>
            </a:r>
            <a:r>
              <a:rPr lang="en-US" altLang="ko-KR" sz="600" dirty="0">
                <a:latin typeface="+mn-ea"/>
                <a:ea typeface="+mn-ea"/>
              </a:rPr>
              <a:t> </a:t>
            </a:r>
            <a:r>
              <a:rPr lang="ko-KR" altLang="en-US" sz="600" dirty="0">
                <a:latin typeface="+mn-ea"/>
                <a:ea typeface="+mn-ea"/>
              </a:rPr>
              <a:t>러셀 </a:t>
            </a:r>
            <a:r>
              <a:rPr lang="ko-KR" altLang="en-US" sz="600" dirty="0" err="1">
                <a:latin typeface="+mn-ea"/>
                <a:ea typeface="+mn-ea"/>
              </a:rPr>
              <a:t>모집반</a:t>
            </a:r>
            <a:r>
              <a:rPr lang="ko-KR" altLang="en-US" sz="600" dirty="0">
                <a:latin typeface="+mn-ea"/>
                <a:ea typeface="+mn-ea"/>
              </a:rPr>
              <a:t> 중 </a:t>
            </a:r>
            <a:r>
              <a:rPr lang="ko-KR" altLang="en-US" sz="600" dirty="0" err="1">
                <a:latin typeface="+mn-ea"/>
                <a:ea typeface="+mn-ea"/>
              </a:rPr>
              <a:t>최상위반입니다</a:t>
            </a:r>
            <a:r>
              <a:rPr lang="en-US" altLang="ko-KR" sz="600" dirty="0">
                <a:latin typeface="+mn-ea"/>
                <a:ea typeface="+mn-ea"/>
              </a:rPr>
              <a:t>.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FEA00E5-B500-4809-9E4A-8939448AF4F8}"/>
              </a:ext>
            </a:extLst>
          </p:cNvPr>
          <p:cNvSpPr/>
          <p:nvPr/>
        </p:nvSpPr>
        <p:spPr>
          <a:xfrm>
            <a:off x="270165" y="2436345"/>
            <a:ext cx="2909274" cy="23625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7" name="TextBox 63">
            <a:extLst>
              <a:ext uri="{FF2B5EF4-FFF2-40B4-BE49-F238E27FC236}">
                <a16:creationId xmlns:a16="http://schemas.microsoft.com/office/drawing/2014/main" id="{4D2617D6-54AC-4910-8324-9A5CD98C75E1}"/>
              </a:ext>
            </a:extLst>
          </p:cNvPr>
          <p:cNvSpPr txBox="1"/>
          <p:nvPr/>
        </p:nvSpPr>
        <p:spPr>
          <a:xfrm>
            <a:off x="646300" y="2575563"/>
            <a:ext cx="213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200" b="1" spc="-150" dirty="0">
                <a:latin typeface="+mn-ea"/>
                <a:ea typeface="+mn-ea"/>
              </a:rPr>
              <a:t>HS</a:t>
            </a:r>
            <a:r>
              <a:rPr lang="ko-KR" altLang="en-US" sz="1200" b="1" spc="-150" dirty="0">
                <a:latin typeface="+mn-ea"/>
                <a:ea typeface="+mn-ea"/>
              </a:rPr>
              <a:t>반 </a:t>
            </a:r>
            <a:r>
              <a:rPr lang="ko-KR" altLang="en-US" sz="1200" b="1" spc="-150" dirty="0" err="1">
                <a:latin typeface="+mn-ea"/>
                <a:ea typeface="+mn-ea"/>
              </a:rPr>
              <a:t>유입률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graphicFrame>
        <p:nvGraphicFramePr>
          <p:cNvPr id="68" name="차트 67">
            <a:extLst>
              <a:ext uri="{FF2B5EF4-FFF2-40B4-BE49-F238E27FC236}">
                <a16:creationId xmlns:a16="http://schemas.microsoft.com/office/drawing/2014/main" id="{1BC0996B-B2C8-43C4-BE0E-F36FA4EB25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3252474"/>
              </p:ext>
            </p:extLst>
          </p:nvPr>
        </p:nvGraphicFramePr>
        <p:xfrm>
          <a:off x="402774" y="3105446"/>
          <a:ext cx="2675343" cy="1616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9" name="오른쪽 화살표 84">
            <a:extLst>
              <a:ext uri="{FF2B5EF4-FFF2-40B4-BE49-F238E27FC236}">
                <a16:creationId xmlns:a16="http://schemas.microsoft.com/office/drawing/2014/main" id="{CCC09E39-2D82-4198-9432-6E48BC314DB4}"/>
              </a:ext>
            </a:extLst>
          </p:cNvPr>
          <p:cNvSpPr/>
          <p:nvPr/>
        </p:nvSpPr>
        <p:spPr>
          <a:xfrm rot="20265156">
            <a:off x="708601" y="3489466"/>
            <a:ext cx="202052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2AEA6A-0CF5-47B0-B268-894644D310DC}"/>
              </a:ext>
            </a:extLst>
          </p:cNvPr>
          <p:cNvSpPr/>
          <p:nvPr/>
        </p:nvSpPr>
        <p:spPr>
          <a:xfrm rot="20275797">
            <a:off x="1224272" y="3540716"/>
            <a:ext cx="934871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r>
              <a:rPr lang="ko-KR" altLang="en-US" sz="1000" b="1" spc="-50" dirty="0">
                <a:latin typeface="+mn-ea"/>
                <a:ea typeface="+mn-ea"/>
              </a:rPr>
              <a:t>약 </a:t>
            </a:r>
            <a:r>
              <a:rPr lang="en-US" altLang="ko-KR" sz="1000" b="1" spc="-50" dirty="0">
                <a:latin typeface="+mn-ea"/>
                <a:ea typeface="+mn-ea"/>
              </a:rPr>
              <a:t>193% </a:t>
            </a:r>
            <a:r>
              <a:rPr lang="ko-KR" altLang="en-US" sz="1000" b="1" spc="-50" dirty="0">
                <a:latin typeface="+mn-ea"/>
                <a:ea typeface="+mn-ea"/>
              </a:rPr>
              <a:t>증가</a:t>
            </a:r>
            <a:endParaRPr lang="ko-KR" altLang="en-US" sz="1000" spc="-50" dirty="0">
              <a:latin typeface="+mn-ea"/>
              <a:ea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75E1DE2-5EFB-42F9-A3A6-FE5106B83F89}"/>
              </a:ext>
            </a:extLst>
          </p:cNvPr>
          <p:cNvSpPr/>
          <p:nvPr/>
        </p:nvSpPr>
        <p:spPr>
          <a:xfrm>
            <a:off x="3438487" y="757076"/>
            <a:ext cx="2909274" cy="23625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TextBox 69">
            <a:extLst>
              <a:ext uri="{FF2B5EF4-FFF2-40B4-BE49-F238E27FC236}">
                <a16:creationId xmlns:a16="http://schemas.microsoft.com/office/drawing/2014/main" id="{562F22D8-663B-40CE-A93D-0308045DD590}"/>
              </a:ext>
            </a:extLst>
          </p:cNvPr>
          <p:cNvSpPr txBox="1"/>
          <p:nvPr/>
        </p:nvSpPr>
        <p:spPr>
          <a:xfrm>
            <a:off x="3730486" y="841774"/>
            <a:ext cx="232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200" b="1" spc="-150" dirty="0" err="1">
                <a:latin typeface="+mn-ea"/>
                <a:ea typeface="+mn-ea"/>
              </a:rPr>
              <a:t>서울대∙의치대반</a:t>
            </a:r>
            <a:r>
              <a:rPr lang="ko-KR" altLang="en-US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 err="1">
                <a:latin typeface="+mn-ea"/>
                <a:ea typeface="+mn-ea"/>
              </a:rPr>
              <a:t>유입률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graphicFrame>
        <p:nvGraphicFramePr>
          <p:cNvPr id="73" name="차트 72">
            <a:extLst>
              <a:ext uri="{FF2B5EF4-FFF2-40B4-BE49-F238E27FC236}">
                <a16:creationId xmlns:a16="http://schemas.microsoft.com/office/drawing/2014/main" id="{0959AF5D-B67C-4BBD-AB3C-8C0500745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40145"/>
              </p:ext>
            </p:extLst>
          </p:nvPr>
        </p:nvGraphicFramePr>
        <p:xfrm>
          <a:off x="3545593" y="1315240"/>
          <a:ext cx="2700846" cy="1775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4" name="오른쪽 화살표 86">
            <a:extLst>
              <a:ext uri="{FF2B5EF4-FFF2-40B4-BE49-F238E27FC236}">
                <a16:creationId xmlns:a16="http://schemas.microsoft.com/office/drawing/2014/main" id="{5DD0E923-02A4-4B3F-9A07-4F6914C9CDC0}"/>
              </a:ext>
            </a:extLst>
          </p:cNvPr>
          <p:cNvSpPr/>
          <p:nvPr/>
        </p:nvSpPr>
        <p:spPr>
          <a:xfrm rot="20265156">
            <a:off x="3876923" y="1843506"/>
            <a:ext cx="202052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69A50D-C8B6-479C-980B-62B9BAEEEDB0}"/>
              </a:ext>
            </a:extLst>
          </p:cNvPr>
          <p:cNvSpPr/>
          <p:nvPr/>
        </p:nvSpPr>
        <p:spPr>
          <a:xfrm rot="20275797">
            <a:off x="4419751" y="1894756"/>
            <a:ext cx="934871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r>
              <a:rPr lang="ko-KR" altLang="en-US" sz="1000" b="1" spc="-50" dirty="0">
                <a:latin typeface="+mn-ea"/>
                <a:ea typeface="+mn-ea"/>
              </a:rPr>
              <a:t>약 </a:t>
            </a:r>
            <a:r>
              <a:rPr lang="en-US" altLang="ko-KR" sz="1000" b="1" spc="-50" dirty="0">
                <a:latin typeface="+mn-ea"/>
                <a:ea typeface="+mn-ea"/>
              </a:rPr>
              <a:t>187% </a:t>
            </a:r>
            <a:r>
              <a:rPr lang="ko-KR" altLang="en-US" sz="1000" b="1" spc="-50" dirty="0">
                <a:latin typeface="+mn-ea"/>
                <a:ea typeface="+mn-ea"/>
              </a:rPr>
              <a:t>증가</a:t>
            </a:r>
            <a:endParaRPr lang="ko-KR" altLang="en-US" sz="1000" spc="-50" dirty="0">
              <a:latin typeface="+mn-ea"/>
              <a:ea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88AA9F-4730-463C-9713-993F450D2C39}"/>
              </a:ext>
            </a:extLst>
          </p:cNvPr>
          <p:cNvSpPr/>
          <p:nvPr/>
        </p:nvSpPr>
        <p:spPr>
          <a:xfrm>
            <a:off x="3379454" y="3528357"/>
            <a:ext cx="2986727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2021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2022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러셀 전체 학원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바자관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월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반명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기준 수강료 완납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분납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수강인원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비교</a:t>
            </a:r>
          </a:p>
          <a:p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반별 입학 기준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- HS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수능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국수영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또는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(1) 4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 이내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서울대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의치대반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국수영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또는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(1) 5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 이내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학원마다 반별 입학 기준은 상이하며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각 학원 홈페이지에서 확인하실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9FA6155-AD30-40A2-A89D-293EEEFF6B24}"/>
              </a:ext>
            </a:extLst>
          </p:cNvPr>
          <p:cNvSpPr/>
          <p:nvPr/>
        </p:nvSpPr>
        <p:spPr>
          <a:xfrm>
            <a:off x="3385191" y="620685"/>
            <a:ext cx="3012579" cy="451961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Fill">
            <a:extLst>
              <a:ext uri="{FF2B5EF4-FFF2-40B4-BE49-F238E27FC236}">
                <a16:creationId xmlns:a16="http://schemas.microsoft.com/office/drawing/2014/main" id="{7475E4EB-E3B9-4E8D-BCF9-29AF8EBED6DB}"/>
              </a:ext>
            </a:extLst>
          </p:cNvPr>
          <p:cNvSpPr>
            <a:spLocks/>
          </p:cNvSpPr>
          <p:nvPr/>
        </p:nvSpPr>
        <p:spPr bwMode="auto">
          <a:xfrm rot="5400000">
            <a:off x="4783921" y="414935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A917F4C-2BD6-4260-AE2E-A0212C3C9912}"/>
              </a:ext>
            </a:extLst>
          </p:cNvPr>
          <p:cNvSpPr/>
          <p:nvPr/>
        </p:nvSpPr>
        <p:spPr>
          <a:xfrm>
            <a:off x="61312" y="5676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99C28B5-286D-49EE-83B8-E589184C105F}"/>
              </a:ext>
            </a:extLst>
          </p:cNvPr>
          <p:cNvSpPr/>
          <p:nvPr/>
        </p:nvSpPr>
        <p:spPr bwMode="auto">
          <a:xfrm>
            <a:off x="213815" y="638600"/>
            <a:ext cx="6183955" cy="451961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5556D-A009-4791-814E-F85880606574}"/>
              </a:ext>
            </a:extLst>
          </p:cNvPr>
          <p:cNvSpPr txBox="1"/>
          <p:nvPr/>
        </p:nvSpPr>
        <p:spPr>
          <a:xfrm>
            <a:off x="293504" y="828476"/>
            <a:ext cx="287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spc="-100" dirty="0">
                <a:latin typeface="+mn-ea"/>
                <a:ea typeface="+mn-ea"/>
              </a:rPr>
              <a:t>“</a:t>
            </a:r>
            <a:r>
              <a:rPr lang="ko-KR" altLang="en-US" sz="900" b="1" spc="-100" dirty="0">
                <a:latin typeface="+mn-ea"/>
                <a:ea typeface="+mn-ea"/>
              </a:rPr>
              <a:t>러셀의 집단적인 면학분위기에서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성적 상승</a:t>
            </a:r>
            <a:r>
              <a:rPr lang="ko-KR" altLang="en-US" sz="900" b="1" spc="-100" dirty="0">
                <a:latin typeface="+mn-ea"/>
                <a:ea typeface="+mn-ea"/>
              </a:rPr>
              <a:t>과</a:t>
            </a:r>
            <a:r>
              <a:rPr lang="en-US" altLang="ko-KR" sz="900" b="1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최상위권 대입 성공</a:t>
            </a:r>
            <a:r>
              <a:rPr lang="ko-KR" altLang="en-US" sz="900" b="1" spc="-100" dirty="0">
                <a:latin typeface="+mn-ea"/>
                <a:ea typeface="+mn-ea"/>
              </a:rPr>
              <a:t>을 이루었습니다</a:t>
            </a:r>
            <a:r>
              <a:rPr lang="en-US" altLang="ko-KR" sz="900" b="1" spc="-100" dirty="0">
                <a:latin typeface="+mn-ea"/>
                <a:ea typeface="+mn-ea"/>
              </a:rPr>
              <a:t>.”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CCEA5E-E805-439A-A06E-59CE1FCF8D6B}"/>
              </a:ext>
            </a:extLst>
          </p:cNvPr>
          <p:cNvSpPr/>
          <p:nvPr/>
        </p:nvSpPr>
        <p:spPr>
          <a:xfrm>
            <a:off x="929524" y="123605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7252E0-93B1-4C18-ADFD-1073E1503F31}"/>
              </a:ext>
            </a:extLst>
          </p:cNvPr>
          <p:cNvSpPr/>
          <p:nvPr/>
        </p:nvSpPr>
        <p:spPr>
          <a:xfrm>
            <a:off x="3287330" y="122890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13673C-D22F-4B7B-B66E-ABA10DD59599}"/>
              </a:ext>
            </a:extLst>
          </p:cNvPr>
          <p:cNvSpPr/>
          <p:nvPr/>
        </p:nvSpPr>
        <p:spPr>
          <a:xfrm>
            <a:off x="6624927" y="122890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46C7F6-A72A-4DEC-AF5C-93381F4A951C}"/>
              </a:ext>
            </a:extLst>
          </p:cNvPr>
          <p:cNvSpPr/>
          <p:nvPr/>
        </p:nvSpPr>
        <p:spPr>
          <a:xfrm>
            <a:off x="4954371" y="122890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E25F0-45C4-4680-9975-119C6682D4B8}"/>
              </a:ext>
            </a:extLst>
          </p:cNvPr>
          <p:cNvSpPr txBox="1"/>
          <p:nvPr/>
        </p:nvSpPr>
        <p:spPr>
          <a:xfrm>
            <a:off x="939081" y="138791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백분위 성적 상승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5E2B7-1926-488B-B2C0-ADBB157C2143}"/>
              </a:ext>
            </a:extLst>
          </p:cNvPr>
          <p:cNvSpPr txBox="1"/>
          <p:nvPr/>
        </p:nvSpPr>
        <p:spPr>
          <a:xfrm>
            <a:off x="3296888" y="138076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국어 </a:t>
            </a:r>
            <a:r>
              <a:rPr lang="en-US" altLang="ko-KR" sz="1000" b="1" spc="-100" dirty="0">
                <a:latin typeface="+mn-ea"/>
                <a:ea typeface="+mn-ea"/>
              </a:rPr>
              <a:t>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6411B-2288-4443-BBC2-C3EDF20DA985}"/>
              </a:ext>
            </a:extLst>
          </p:cNvPr>
          <p:cNvSpPr txBox="1"/>
          <p:nvPr/>
        </p:nvSpPr>
        <p:spPr>
          <a:xfrm>
            <a:off x="4957886" y="138076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수학 </a:t>
            </a:r>
            <a:r>
              <a:rPr lang="en-US" altLang="ko-KR" sz="1000" b="1" spc="-100" dirty="0">
                <a:latin typeface="+mn-ea"/>
                <a:ea typeface="+mn-ea"/>
              </a:rPr>
              <a:t>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5D659-AC23-4430-9E30-39E2E1605B22}"/>
              </a:ext>
            </a:extLst>
          </p:cNvPr>
          <p:cNvSpPr txBox="1"/>
          <p:nvPr/>
        </p:nvSpPr>
        <p:spPr>
          <a:xfrm>
            <a:off x="6624927" y="138076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탐구</a:t>
            </a:r>
            <a:r>
              <a:rPr lang="en-US" altLang="ko-KR" sz="1000" b="1" spc="-100" dirty="0">
                <a:latin typeface="+mn-ea"/>
                <a:ea typeface="+mn-ea"/>
              </a:rPr>
              <a:t>(2) 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83E2370F-D11F-4B9E-BDEC-695AD40418B5}"/>
              </a:ext>
            </a:extLst>
          </p:cNvPr>
          <p:cNvGraphicFramePr/>
          <p:nvPr>
            <p:extLst/>
          </p:nvPr>
        </p:nvGraphicFramePr>
        <p:xfrm>
          <a:off x="939063" y="1772844"/>
          <a:ext cx="1606945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타원 29">
            <a:extLst>
              <a:ext uri="{FF2B5EF4-FFF2-40B4-BE49-F238E27FC236}">
                <a16:creationId xmlns:a16="http://schemas.microsoft.com/office/drawing/2014/main" id="{D6E2BE4F-E316-499E-A596-D02A51CB14CC}"/>
              </a:ext>
            </a:extLst>
          </p:cNvPr>
          <p:cNvSpPr/>
          <p:nvPr/>
        </p:nvSpPr>
        <p:spPr bwMode="auto">
          <a:xfrm>
            <a:off x="1199524" y="205481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33.2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31" name="오른쪽 화살표 16">
            <a:extLst>
              <a:ext uri="{FF2B5EF4-FFF2-40B4-BE49-F238E27FC236}">
                <a16:creationId xmlns:a16="http://schemas.microsoft.com/office/drawing/2014/main" id="{71F56822-DF08-4E64-ACB1-77CC8097B46B}"/>
              </a:ext>
            </a:extLst>
          </p:cNvPr>
          <p:cNvSpPr/>
          <p:nvPr/>
        </p:nvSpPr>
        <p:spPr>
          <a:xfrm rot="18879139">
            <a:off x="1275741" y="243630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2D1C2162-1169-4B2B-AF10-A19B0B1009E4}"/>
              </a:ext>
            </a:extLst>
          </p:cNvPr>
          <p:cNvGraphicFramePr/>
          <p:nvPr>
            <p:extLst/>
          </p:nvPr>
        </p:nvGraphicFramePr>
        <p:xfrm>
          <a:off x="3292966" y="1775815"/>
          <a:ext cx="1617880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C0FA0188-B097-40EF-B8D3-1B25577F2E99}"/>
              </a:ext>
            </a:extLst>
          </p:cNvPr>
          <p:cNvSpPr/>
          <p:nvPr/>
        </p:nvSpPr>
        <p:spPr bwMode="auto">
          <a:xfrm>
            <a:off x="3549351" y="204766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8.3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4" name="오른쪽 화살표 19">
            <a:extLst>
              <a:ext uri="{FF2B5EF4-FFF2-40B4-BE49-F238E27FC236}">
                <a16:creationId xmlns:a16="http://schemas.microsoft.com/office/drawing/2014/main" id="{16A998F2-3459-494F-A46B-3F90D1DB431B}"/>
              </a:ext>
            </a:extLst>
          </p:cNvPr>
          <p:cNvSpPr/>
          <p:nvPr/>
        </p:nvSpPr>
        <p:spPr>
          <a:xfrm rot="18879139">
            <a:off x="3625568" y="242915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1972FE17-0A1C-4ABD-8F63-9D29B3556F8B}"/>
              </a:ext>
            </a:extLst>
          </p:cNvPr>
          <p:cNvGraphicFramePr/>
          <p:nvPr>
            <p:extLst/>
          </p:nvPr>
        </p:nvGraphicFramePr>
        <p:xfrm>
          <a:off x="4950856" y="1765693"/>
          <a:ext cx="1623516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BC549AA8-7AD5-4C49-B566-45DC528F0949}"/>
              </a:ext>
            </a:extLst>
          </p:cNvPr>
          <p:cNvSpPr/>
          <p:nvPr/>
        </p:nvSpPr>
        <p:spPr bwMode="auto">
          <a:xfrm>
            <a:off x="5209727" y="204766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4.5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7" name="오른쪽 화살표 22">
            <a:extLst>
              <a:ext uri="{FF2B5EF4-FFF2-40B4-BE49-F238E27FC236}">
                <a16:creationId xmlns:a16="http://schemas.microsoft.com/office/drawing/2014/main" id="{B2138E0F-2520-43B8-B4FD-8ADAC9764F11}"/>
              </a:ext>
            </a:extLst>
          </p:cNvPr>
          <p:cNvSpPr/>
          <p:nvPr/>
        </p:nvSpPr>
        <p:spPr>
          <a:xfrm rot="18879139">
            <a:off x="5285944" y="242915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C771FB73-F7B8-417F-BF10-9A807CE58E06}"/>
              </a:ext>
            </a:extLst>
          </p:cNvPr>
          <p:cNvGraphicFramePr/>
          <p:nvPr>
            <p:extLst/>
          </p:nvPr>
        </p:nvGraphicFramePr>
        <p:xfrm>
          <a:off x="6624562" y="1775815"/>
          <a:ext cx="1620365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EB6799-140D-4543-892B-A7FD597BC6B5}"/>
              </a:ext>
            </a:extLst>
          </p:cNvPr>
          <p:cNvSpPr/>
          <p:nvPr/>
        </p:nvSpPr>
        <p:spPr bwMode="auto">
          <a:xfrm>
            <a:off x="6903674" y="204766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13.9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40" name="오른쪽 화살표 25">
            <a:extLst>
              <a:ext uri="{FF2B5EF4-FFF2-40B4-BE49-F238E27FC236}">
                <a16:creationId xmlns:a16="http://schemas.microsoft.com/office/drawing/2014/main" id="{66A5ABCD-85F2-472E-B0CA-8D3CD8F5F5E9}"/>
              </a:ext>
            </a:extLst>
          </p:cNvPr>
          <p:cNvSpPr/>
          <p:nvPr/>
        </p:nvSpPr>
        <p:spPr>
          <a:xfrm rot="18879139">
            <a:off x="6979891" y="242915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6F6851-F919-4A4B-BCC5-558F11D338B6}"/>
              </a:ext>
            </a:extLst>
          </p:cNvPr>
          <p:cNvSpPr/>
          <p:nvPr/>
        </p:nvSpPr>
        <p:spPr>
          <a:xfrm>
            <a:off x="226326" y="3817524"/>
            <a:ext cx="2947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러셀 전체 학원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바자관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정규반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중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2022~2023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수능 성적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(2))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확인이 가능한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성적 비교</a:t>
            </a:r>
            <a:endParaRPr lang="en-US" altLang="ko-KR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2276A2-3F2F-4D73-BBAC-D990EFBD59B0}"/>
              </a:ext>
            </a:extLst>
          </p:cNvPr>
          <p:cNvSpPr/>
          <p:nvPr/>
        </p:nvSpPr>
        <p:spPr>
          <a:xfrm>
            <a:off x="213815" y="620686"/>
            <a:ext cx="3012579" cy="367241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Fill">
            <a:extLst>
              <a:ext uri="{FF2B5EF4-FFF2-40B4-BE49-F238E27FC236}">
                <a16:creationId xmlns:a16="http://schemas.microsoft.com/office/drawing/2014/main" id="{6EDD1402-5ECD-4B4C-AEAF-03B18D824D94}"/>
              </a:ext>
            </a:extLst>
          </p:cNvPr>
          <p:cNvSpPr>
            <a:spLocks/>
          </p:cNvSpPr>
          <p:nvPr/>
        </p:nvSpPr>
        <p:spPr bwMode="auto">
          <a:xfrm rot="5400000">
            <a:off x="1631208" y="32996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1369E2-5240-4418-A0F0-D359148C8E55}"/>
              </a:ext>
            </a:extLst>
          </p:cNvPr>
          <p:cNvSpPr/>
          <p:nvPr/>
        </p:nvSpPr>
        <p:spPr>
          <a:xfrm>
            <a:off x="791371" y="1204667"/>
            <a:ext cx="7538897" cy="24948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4B56476-0A16-4E40-9E3A-A3F5B9AAA00F}"/>
              </a:ext>
            </a:extLst>
          </p:cNvPr>
          <p:cNvSpPr/>
          <p:nvPr/>
        </p:nvSpPr>
        <p:spPr>
          <a:xfrm>
            <a:off x="719220" y="11284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CB1346D-8A49-43CE-B6CE-B2F558A73794}"/>
              </a:ext>
            </a:extLst>
          </p:cNvPr>
          <p:cNvSpPr/>
          <p:nvPr/>
        </p:nvSpPr>
        <p:spPr>
          <a:xfrm>
            <a:off x="1568624" y="371703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3711A58-BAF3-47D4-8C61-0B7E8D7D8437}"/>
              </a:ext>
            </a:extLst>
          </p:cNvPr>
          <p:cNvSpPr>
            <a:spLocks noChangeAspect="1"/>
          </p:cNvSpPr>
          <p:nvPr/>
        </p:nvSpPr>
        <p:spPr>
          <a:xfrm>
            <a:off x="1781388" y="371703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A8AB2FB-4D66-4604-8D77-8DF3C1C609EC}"/>
              </a:ext>
            </a:extLst>
          </p:cNvPr>
          <p:cNvSpPr>
            <a:spLocks noChangeAspect="1"/>
          </p:cNvSpPr>
          <p:nvPr/>
        </p:nvSpPr>
        <p:spPr>
          <a:xfrm>
            <a:off x="1864997" y="371703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C7F1F19-2015-48CF-9056-85F1D8C73C3B}"/>
              </a:ext>
            </a:extLst>
          </p:cNvPr>
          <p:cNvSpPr>
            <a:spLocks noChangeAspect="1"/>
          </p:cNvSpPr>
          <p:nvPr/>
        </p:nvSpPr>
        <p:spPr>
          <a:xfrm>
            <a:off x="1958674" y="372052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89C662B-C60A-422A-AA8C-267DD5FB2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07579"/>
              </p:ext>
            </p:extLst>
          </p:nvPr>
        </p:nvGraphicFramePr>
        <p:xfrm>
          <a:off x="8122928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롤링되도록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작업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697F89C2-64B3-490F-9BD6-630D49B51255}"/>
              </a:ext>
            </a:extLst>
          </p:cNvPr>
          <p:cNvSpPr/>
          <p:nvPr/>
        </p:nvSpPr>
        <p:spPr bwMode="auto">
          <a:xfrm>
            <a:off x="213815" y="638598"/>
            <a:ext cx="8116453" cy="451961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</p:spTree>
    <p:extLst>
      <p:ext uri="{BB962C8B-B14F-4D97-AF65-F5344CB8AC3E}">
        <p14:creationId xmlns:p14="http://schemas.microsoft.com/office/powerpoint/2010/main" val="342961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DAD2A9-DB0B-4D46-A9CF-85B7A0ADF851}"/>
              </a:ext>
            </a:extLst>
          </p:cNvPr>
          <p:cNvSpPr/>
          <p:nvPr/>
        </p:nvSpPr>
        <p:spPr>
          <a:xfrm>
            <a:off x="3368824" y="829765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74D46-7E31-4ADA-8C73-FA0C205231A3}"/>
              </a:ext>
            </a:extLst>
          </p:cNvPr>
          <p:cNvSpPr txBox="1"/>
          <p:nvPr/>
        </p:nvSpPr>
        <p:spPr>
          <a:xfrm>
            <a:off x="3378381" y="9813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메이저 의대 합격자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06C4667-6A1D-4474-8EF3-DF8DA86FF7BA}"/>
              </a:ext>
            </a:extLst>
          </p:cNvPr>
          <p:cNvSpPr/>
          <p:nvPr/>
        </p:nvSpPr>
        <p:spPr>
          <a:xfrm>
            <a:off x="5619648" y="829765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8F2782-2883-406F-AA4A-3A492E155439}"/>
              </a:ext>
            </a:extLst>
          </p:cNvPr>
          <p:cNvSpPr/>
          <p:nvPr/>
        </p:nvSpPr>
        <p:spPr>
          <a:xfrm>
            <a:off x="550974" y="829765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8C3871-BCFD-427D-AFE6-9C6B9D8BAE38}"/>
              </a:ext>
            </a:extLst>
          </p:cNvPr>
          <p:cNvSpPr txBox="1"/>
          <p:nvPr/>
        </p:nvSpPr>
        <p:spPr>
          <a:xfrm>
            <a:off x="560531" y="9813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서울대 의예과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143771-E9B3-47C4-88C6-F595ABBF3F7C}"/>
              </a:ext>
            </a:extLst>
          </p:cNvPr>
          <p:cNvSpPr txBox="1"/>
          <p:nvPr/>
        </p:nvSpPr>
        <p:spPr>
          <a:xfrm>
            <a:off x="5635003" y="9813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전국 의예과 합격자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E1E68E02-B462-4489-8141-55EF50B3300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1775" y="1379182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145DE-8740-43BE-A04C-475A8BF53E36}"/>
              </a:ext>
            </a:extLst>
          </p:cNvPr>
          <p:cNvSpPr/>
          <p:nvPr/>
        </p:nvSpPr>
        <p:spPr>
          <a:xfrm>
            <a:off x="279964" y="3481844"/>
            <a:ext cx="2946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2020-2023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배출한 서울대 의예과 합격자 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최다 배출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단과 수강생 제외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복수대학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합격자 포함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(2023-02-28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2018-2023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배출한 메이저 의대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전국 의예과 합격자 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최다 배출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단과 수강생 제외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복수대학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합격자 포함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(2023-02-28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2547FF0-8A31-439A-B3A3-957D52037532}"/>
              </a:ext>
            </a:extLst>
          </p:cNvPr>
          <p:cNvSpPr/>
          <p:nvPr/>
        </p:nvSpPr>
        <p:spPr>
          <a:xfrm>
            <a:off x="501789" y="786378"/>
            <a:ext cx="7403539" cy="25188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855BBF-A307-44A6-B29C-04DE7A029DF5}"/>
              </a:ext>
            </a:extLst>
          </p:cNvPr>
          <p:cNvSpPr/>
          <p:nvPr/>
        </p:nvSpPr>
        <p:spPr>
          <a:xfrm>
            <a:off x="429638" y="71017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3508BE30-FA03-47ED-B788-743925D99C1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409232" y="1379182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DBE29401-D588-4F65-9915-A000E6207C8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651092" y="1374377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오른쪽 화살표 39">
            <a:extLst>
              <a:ext uri="{FF2B5EF4-FFF2-40B4-BE49-F238E27FC236}">
                <a16:creationId xmlns:a16="http://schemas.microsoft.com/office/drawing/2014/main" id="{447C23EB-4566-4851-A24E-296458696140}"/>
              </a:ext>
            </a:extLst>
          </p:cNvPr>
          <p:cNvSpPr/>
          <p:nvPr/>
        </p:nvSpPr>
        <p:spPr>
          <a:xfrm rot="20033870">
            <a:off x="3562679" y="1866098"/>
            <a:ext cx="162656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>
            <a:extLst>
              <a:ext uri="{FF2B5EF4-FFF2-40B4-BE49-F238E27FC236}">
                <a16:creationId xmlns:a16="http://schemas.microsoft.com/office/drawing/2014/main" id="{3AAE47C0-AFA9-402D-A7CE-4F0C7534B362}"/>
              </a:ext>
            </a:extLst>
          </p:cNvPr>
          <p:cNvSpPr/>
          <p:nvPr/>
        </p:nvSpPr>
        <p:spPr>
          <a:xfrm rot="20033870">
            <a:off x="5757167" y="1864713"/>
            <a:ext cx="162656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2276A2-3F2F-4D73-BBAC-D990EFBD59B0}"/>
              </a:ext>
            </a:extLst>
          </p:cNvPr>
          <p:cNvSpPr/>
          <p:nvPr/>
        </p:nvSpPr>
        <p:spPr>
          <a:xfrm>
            <a:off x="213815" y="620686"/>
            <a:ext cx="3012579" cy="604867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Fill">
            <a:extLst>
              <a:ext uri="{FF2B5EF4-FFF2-40B4-BE49-F238E27FC236}">
                <a16:creationId xmlns:a16="http://schemas.microsoft.com/office/drawing/2014/main" id="{6EDD1402-5ECD-4B4C-AEAF-03B18D824D94}"/>
              </a:ext>
            </a:extLst>
          </p:cNvPr>
          <p:cNvSpPr>
            <a:spLocks/>
          </p:cNvSpPr>
          <p:nvPr/>
        </p:nvSpPr>
        <p:spPr bwMode="auto">
          <a:xfrm rot="5400000">
            <a:off x="1576459" y="569674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99A959AA-45D0-4874-A14F-5A32291448BE}"/>
              </a:ext>
            </a:extLst>
          </p:cNvPr>
          <p:cNvSpPr/>
          <p:nvPr/>
        </p:nvSpPr>
        <p:spPr>
          <a:xfrm>
            <a:off x="1568624" y="335699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B9C48F5-15EE-42A6-B96C-9FDFB0D3C605}"/>
              </a:ext>
            </a:extLst>
          </p:cNvPr>
          <p:cNvSpPr>
            <a:spLocks noChangeAspect="1"/>
          </p:cNvSpPr>
          <p:nvPr/>
        </p:nvSpPr>
        <p:spPr>
          <a:xfrm>
            <a:off x="1781388" y="335699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575583D-367C-4244-B965-E48FFFECF3C7}"/>
              </a:ext>
            </a:extLst>
          </p:cNvPr>
          <p:cNvSpPr>
            <a:spLocks noChangeAspect="1"/>
          </p:cNvSpPr>
          <p:nvPr/>
        </p:nvSpPr>
        <p:spPr>
          <a:xfrm>
            <a:off x="1864997" y="335699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782BB7-5EF0-460D-AF18-CF7A34093266}"/>
              </a:ext>
            </a:extLst>
          </p:cNvPr>
          <p:cNvSpPr/>
          <p:nvPr/>
        </p:nvSpPr>
        <p:spPr>
          <a:xfrm>
            <a:off x="243822" y="4231464"/>
            <a:ext cx="294643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0D85A2-3EEB-4377-AE1F-12433D905E86}"/>
              </a:ext>
            </a:extLst>
          </p:cNvPr>
          <p:cNvSpPr/>
          <p:nvPr/>
        </p:nvSpPr>
        <p:spPr>
          <a:xfrm>
            <a:off x="117260" y="523477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2F338E1-97B3-42C3-8C9F-EA0373248BEF}"/>
              </a:ext>
            </a:extLst>
          </p:cNvPr>
          <p:cNvSpPr/>
          <p:nvPr/>
        </p:nvSpPr>
        <p:spPr>
          <a:xfrm>
            <a:off x="56456" y="431144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9BEE846-4047-4519-B337-0998F623CC32}"/>
              </a:ext>
            </a:extLst>
          </p:cNvPr>
          <p:cNvSpPr/>
          <p:nvPr/>
        </p:nvSpPr>
        <p:spPr>
          <a:xfrm>
            <a:off x="252911" y="5630745"/>
            <a:ext cx="2937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2022731-C75C-4992-AF29-0995724A69A0}"/>
              </a:ext>
            </a:extLst>
          </p:cNvPr>
          <p:cNvGrpSpPr/>
          <p:nvPr/>
        </p:nvGrpSpPr>
        <p:grpSpPr>
          <a:xfrm>
            <a:off x="1062138" y="4705309"/>
            <a:ext cx="1368611" cy="461665"/>
            <a:chOff x="1673192" y="1029594"/>
            <a:chExt cx="1368611" cy="46166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796D249-DE21-4E79-BC52-D0E1401FDDE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C161242-8AAC-4404-A9FD-D9C2CD8AC419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8" name="화살표: 오른쪽으로 구부러짐 77">
            <a:extLst>
              <a:ext uri="{FF2B5EF4-FFF2-40B4-BE49-F238E27FC236}">
                <a16:creationId xmlns:a16="http://schemas.microsoft.com/office/drawing/2014/main" id="{88455BF5-D8F5-404A-8FE3-B98288A752D1}"/>
              </a:ext>
            </a:extLst>
          </p:cNvPr>
          <p:cNvSpPr/>
          <p:nvPr/>
        </p:nvSpPr>
        <p:spPr bwMode="auto">
          <a:xfrm rot="11713850">
            <a:off x="1914650" y="4778096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037E7C-5DE7-4809-8A22-2AA26D33126D}"/>
              </a:ext>
            </a:extLst>
          </p:cNvPr>
          <p:cNvSpPr/>
          <p:nvPr/>
        </p:nvSpPr>
        <p:spPr>
          <a:xfrm>
            <a:off x="212342" y="4138520"/>
            <a:ext cx="3017420" cy="22203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038D00-521C-4758-A894-C4EEF54F4D52}"/>
              </a:ext>
            </a:extLst>
          </p:cNvPr>
          <p:cNvSpPr/>
          <p:nvPr/>
        </p:nvSpPr>
        <p:spPr>
          <a:xfrm>
            <a:off x="140190" y="40623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6A1CA11-6631-45B7-878D-2575E7C21BC3}"/>
              </a:ext>
            </a:extLst>
          </p:cNvPr>
          <p:cNvGrpSpPr/>
          <p:nvPr/>
        </p:nvGrpSpPr>
        <p:grpSpPr>
          <a:xfrm>
            <a:off x="264731" y="6513604"/>
            <a:ext cx="2865324" cy="70838"/>
            <a:chOff x="4016896" y="2994487"/>
            <a:chExt cx="2865324" cy="125492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D40E1D2-654F-4CAA-AFE5-A6F87AEA1C77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7D72BF66-DCDB-406A-AF03-79B94D490EBB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C54A728-F230-401C-9302-A212A44AC896}"/>
              </a:ext>
            </a:extLst>
          </p:cNvPr>
          <p:cNvSpPr/>
          <p:nvPr/>
        </p:nvSpPr>
        <p:spPr>
          <a:xfrm>
            <a:off x="159817" y="64158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319DA19-5811-49B0-8DD1-294CA6E4E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859210"/>
              </p:ext>
            </p:extLst>
          </p:nvPr>
        </p:nvGraphicFramePr>
        <p:xfrm>
          <a:off x="8122928" y="211913"/>
          <a:ext cx="1800000" cy="176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롤링되도록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작업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후기는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28~29p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23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Bar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인디케이터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81560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3B669FC2-8307-4780-8036-29C13CD27D99}"/>
              </a:ext>
            </a:extLst>
          </p:cNvPr>
          <p:cNvSpPr/>
          <p:nvPr/>
        </p:nvSpPr>
        <p:spPr bwMode="auto">
          <a:xfrm>
            <a:off x="213815" y="638598"/>
            <a:ext cx="8116453" cy="621940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</p:spTree>
    <p:extLst>
      <p:ext uri="{BB962C8B-B14F-4D97-AF65-F5344CB8AC3E}">
        <p14:creationId xmlns:p14="http://schemas.microsoft.com/office/powerpoint/2010/main" val="4294059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B737DB-E7C8-4897-B1C5-AFB84D47DB51}"/>
              </a:ext>
            </a:extLst>
          </p:cNvPr>
          <p:cNvSpPr/>
          <p:nvPr/>
        </p:nvSpPr>
        <p:spPr>
          <a:xfrm>
            <a:off x="246205" y="287206"/>
            <a:ext cx="292286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D3D009-AA38-4A86-95BC-7DA150970DAD}"/>
              </a:ext>
            </a:extLst>
          </p:cNvPr>
          <p:cNvSpPr/>
          <p:nvPr/>
        </p:nvSpPr>
        <p:spPr>
          <a:xfrm>
            <a:off x="51269" y="130234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단과 강의실과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자습전용관의 거리가 가까웠고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개인의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자습시간이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보장되는 곳이었기 때문입니다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6EF3AA-A175-4165-BB11-E60723BD2F6A}"/>
              </a:ext>
            </a:extLst>
          </p:cNvPr>
          <p:cNvSpPr/>
          <p:nvPr/>
        </p:nvSpPr>
        <p:spPr>
          <a:xfrm>
            <a:off x="38129" y="367183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대치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양선호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E78AE5-B815-432D-AD35-3C60B60E9884}"/>
              </a:ext>
            </a:extLst>
          </p:cNvPr>
          <p:cNvSpPr/>
          <p:nvPr/>
        </p:nvSpPr>
        <p:spPr>
          <a:xfrm>
            <a:off x="255295" y="1686487"/>
            <a:ext cx="297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개인적으로 공부란 혼자서 하는 것이 중요하다고 생각하는 편인데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다른 곳보다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자율성이 높아서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늘릴 수 있었기 때문입니다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92F682-7F8F-4302-B6C5-04F1D28D5582}"/>
              </a:ext>
            </a:extLst>
          </p:cNvPr>
          <p:cNvGrpSpPr/>
          <p:nvPr/>
        </p:nvGrpSpPr>
        <p:grpSpPr>
          <a:xfrm>
            <a:off x="1043811" y="761051"/>
            <a:ext cx="1411874" cy="461665"/>
            <a:chOff x="1673192" y="1029594"/>
            <a:chExt cx="1411874" cy="46166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B8C706-F1BC-41F6-B892-99B8CB15ED38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5827967-D3B6-4E57-BE18-05EE17A849B9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94.2%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D3C3C2-5310-46B7-8E7A-95A2CC0C3C6F}"/>
              </a:ext>
            </a:extLst>
          </p:cNvPr>
          <p:cNvSpPr/>
          <p:nvPr/>
        </p:nvSpPr>
        <p:spPr>
          <a:xfrm>
            <a:off x="250751" y="2371958"/>
            <a:ext cx="29228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7B311F-DB92-43E8-B02A-18E8CCF5E0B6}"/>
              </a:ext>
            </a:extLst>
          </p:cNvPr>
          <p:cNvSpPr/>
          <p:nvPr/>
        </p:nvSpPr>
        <p:spPr>
          <a:xfrm>
            <a:off x="69596" y="338709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“원하는 만큼의 수업만 들을 수 있다는 점에서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러셀을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29A7E9-D276-463B-957A-7EB4F24984A2}"/>
              </a:ext>
            </a:extLst>
          </p:cNvPr>
          <p:cNvSpPr/>
          <p:nvPr/>
        </p:nvSpPr>
        <p:spPr>
          <a:xfrm>
            <a:off x="56456" y="245193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인문계열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목동 최은영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802271-6DA9-48D6-A957-ADD591449536}"/>
              </a:ext>
            </a:extLst>
          </p:cNvPr>
          <p:cNvSpPr/>
          <p:nvPr/>
        </p:nvSpPr>
        <p:spPr>
          <a:xfrm>
            <a:off x="259839" y="3771239"/>
            <a:ext cx="30034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“저는 수업을 듣기보다 자습을 선호하는 편인데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확보할 수 있어서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하루를 능동적으로 구성할 수 있어서 그때그때 제게 필요한 학습을 충분히 할 수 있었고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효율적으로 공부할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89BF22-BE22-4679-A527-0D684799E19C}"/>
              </a:ext>
            </a:extLst>
          </p:cNvPr>
          <p:cNvGrpSpPr/>
          <p:nvPr/>
        </p:nvGrpSpPr>
        <p:grpSpPr>
          <a:xfrm>
            <a:off x="1062138" y="2845803"/>
            <a:ext cx="1440619" cy="461665"/>
            <a:chOff x="1673192" y="1029594"/>
            <a:chExt cx="1440619" cy="4616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F5F7BCD-4CAB-4A02-9AD1-3E945248C3C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227.5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66896CF-AE62-40D9-8F7B-42724A244BE1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88.3%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085C71-9F51-4E7A-86D6-47D4C50FA7F6}"/>
              </a:ext>
            </a:extLst>
          </p:cNvPr>
          <p:cNvSpPr/>
          <p:nvPr/>
        </p:nvSpPr>
        <p:spPr>
          <a:xfrm>
            <a:off x="255296" y="4448177"/>
            <a:ext cx="29228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03E989-B740-49DB-97F3-C56E090F8174}"/>
              </a:ext>
            </a:extLst>
          </p:cNvPr>
          <p:cNvSpPr/>
          <p:nvPr/>
        </p:nvSpPr>
        <p:spPr>
          <a:xfrm>
            <a:off x="69596" y="5463315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장학혜택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등을 전반적으로 고려했을 때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어느 한 부분 부족한 것이 없어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BC0156-3BE9-47FC-90C7-2D117A8A39DA}"/>
              </a:ext>
            </a:extLst>
          </p:cNvPr>
          <p:cNvSpPr/>
          <p:nvPr/>
        </p:nvSpPr>
        <p:spPr>
          <a:xfrm>
            <a:off x="56456" y="4528154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DC0313-1C70-4D01-A552-444C33135747}"/>
              </a:ext>
            </a:extLst>
          </p:cNvPr>
          <p:cNvSpPr/>
          <p:nvPr/>
        </p:nvSpPr>
        <p:spPr>
          <a:xfrm>
            <a:off x="264384" y="5847458"/>
            <a:ext cx="2938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개방형 구조로 되어 있어 딴짓을 덜하게 되어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책상과 의자가 넓고 좋아 모의고사를 올려놓고도 자리가 부족하지 않은 점도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시설만큼은 스트레스 하나도 안 받도록 세심하게 배려한 부분이 보였습니다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330AE6-9DA1-4A5C-823F-1552131F2F1A}"/>
              </a:ext>
            </a:extLst>
          </p:cNvPr>
          <p:cNvGrpSpPr/>
          <p:nvPr/>
        </p:nvGrpSpPr>
        <p:grpSpPr>
          <a:xfrm>
            <a:off x="1062138" y="4922022"/>
            <a:ext cx="1483882" cy="461665"/>
            <a:chOff x="1673192" y="1029594"/>
            <a:chExt cx="1483882" cy="46166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C333E01-3CE9-4BEB-AE17-3638E3A1964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271.5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2FE8E3-42A4-4DC2-A7AD-79DC9DDE4698}"/>
                </a:ext>
              </a:extLst>
            </p:cNvPr>
            <p:cNvSpPr/>
            <p:nvPr/>
          </p:nvSpPr>
          <p:spPr bwMode="auto">
            <a:xfrm>
              <a:off x="286907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47.4%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5881A6-B104-4F33-A131-31C05D4952D0}"/>
              </a:ext>
            </a:extLst>
          </p:cNvPr>
          <p:cNvSpPr/>
          <p:nvPr/>
        </p:nvSpPr>
        <p:spPr>
          <a:xfrm>
            <a:off x="3397667" y="285932"/>
            <a:ext cx="29234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BD0140-C72A-45BC-AC6B-BB47CEA9C407}"/>
              </a:ext>
            </a:extLst>
          </p:cNvPr>
          <p:cNvSpPr/>
          <p:nvPr/>
        </p:nvSpPr>
        <p:spPr>
          <a:xfrm>
            <a:off x="3237948" y="130107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“러셀은 가장 높은 성적대의 학생들이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모여 있는 곳이라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BCB8A1-FD13-440F-87A6-B9BF2161C0BC}"/>
              </a:ext>
            </a:extLst>
          </p:cNvPr>
          <p:cNvSpPr/>
          <p:nvPr/>
        </p:nvSpPr>
        <p:spPr>
          <a:xfrm>
            <a:off x="3224808" y="36590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 의학부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김상범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BA2B2A-E864-4D81-BFEA-360789ED8AD1}"/>
              </a:ext>
            </a:extLst>
          </p:cNvPr>
          <p:cNvSpPr/>
          <p:nvPr/>
        </p:nvSpPr>
        <p:spPr>
          <a:xfrm>
            <a:off x="3406757" y="1685213"/>
            <a:ext cx="2969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탁 트인 책상 구조 덕분에 옆자리 친구가 바로 보이는 점이 매우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반 친구가 옆자리에 앉아 열심히 공부하는 모습이 실시간으로 노출되어 집중력이 흐트러지거나 졸릴 때 옆자리 친구를 보며 자극을 받을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A189B9B-CA37-476C-949C-E53D33A4D06F}"/>
              </a:ext>
            </a:extLst>
          </p:cNvPr>
          <p:cNvGrpSpPr/>
          <p:nvPr/>
        </p:nvGrpSpPr>
        <p:grpSpPr>
          <a:xfrm>
            <a:off x="4230490" y="759777"/>
            <a:ext cx="1368611" cy="461665"/>
            <a:chOff x="1673192" y="1029594"/>
            <a:chExt cx="1368611" cy="46166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3B40D78-5CE7-4165-86E8-5650A303E6E3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E5DDCBA-F35E-4330-A926-6D4261EC8A01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71.4%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80DD691-0917-4992-9277-A9CD41B90EA6}"/>
              </a:ext>
            </a:extLst>
          </p:cNvPr>
          <p:cNvSpPr/>
          <p:nvPr/>
        </p:nvSpPr>
        <p:spPr>
          <a:xfrm>
            <a:off x="3397669" y="2374874"/>
            <a:ext cx="2923484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1025E89-3944-4E33-9A8D-089841450B20}"/>
              </a:ext>
            </a:extLst>
          </p:cNvPr>
          <p:cNvSpPr/>
          <p:nvPr/>
        </p:nvSpPr>
        <p:spPr>
          <a:xfrm>
            <a:off x="3237948" y="339001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의지가 약한 편이라 학습 관리를 철저히 해주는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등록하였습니다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3B9A3A-9FD9-4EC7-BBC4-794EC8352723}"/>
              </a:ext>
            </a:extLst>
          </p:cNvPr>
          <p:cNvSpPr/>
          <p:nvPr/>
        </p:nvSpPr>
        <p:spPr>
          <a:xfrm>
            <a:off x="3224808" y="245485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이화여자대학교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영통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김채연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34DB0-F849-4240-A00B-FDE2190C8A5C}"/>
              </a:ext>
            </a:extLst>
          </p:cNvPr>
          <p:cNvSpPr/>
          <p:nvPr/>
        </p:nvSpPr>
        <p:spPr>
          <a:xfrm>
            <a:off x="3406758" y="3774155"/>
            <a:ext cx="2923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학생들이 공부를 잘할 수 있도록 관리를 잘해준다는 것입니다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늘어지지 않고 표준 시간표대로 규칙적으로 공부할 수 있었던 점이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선생님들께서 바자관 안을 계속 점검하면서 공부에 방해되는 요소들을 해결해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D2F07A7-27E5-4026-9859-CCC396C0F63B}"/>
              </a:ext>
            </a:extLst>
          </p:cNvPr>
          <p:cNvGrpSpPr/>
          <p:nvPr/>
        </p:nvGrpSpPr>
        <p:grpSpPr>
          <a:xfrm>
            <a:off x="4230490" y="2848719"/>
            <a:ext cx="1411874" cy="461665"/>
            <a:chOff x="1673192" y="1029594"/>
            <a:chExt cx="1411874" cy="46166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EB0486E-3F72-4328-98E5-BD57B1C2D75B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292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281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390C40-E061-423E-9749-E8162769ACC4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57.9%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4" name="화살표: 오른쪽으로 구부러짐 73">
            <a:extLst>
              <a:ext uri="{FF2B5EF4-FFF2-40B4-BE49-F238E27FC236}">
                <a16:creationId xmlns:a16="http://schemas.microsoft.com/office/drawing/2014/main" id="{30EF4067-A5B9-451E-9D02-BEB75FDC91E9}"/>
              </a:ext>
            </a:extLst>
          </p:cNvPr>
          <p:cNvSpPr/>
          <p:nvPr/>
        </p:nvSpPr>
        <p:spPr bwMode="auto">
          <a:xfrm rot="11713850">
            <a:off x="1940360" y="848759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화살표: 오른쪽으로 구부러짐 74">
            <a:extLst>
              <a:ext uri="{FF2B5EF4-FFF2-40B4-BE49-F238E27FC236}">
                <a16:creationId xmlns:a16="http://schemas.microsoft.com/office/drawing/2014/main" id="{D05338B6-F86B-4B41-B4D0-4AF9C6861290}"/>
              </a:ext>
            </a:extLst>
          </p:cNvPr>
          <p:cNvSpPr/>
          <p:nvPr/>
        </p:nvSpPr>
        <p:spPr bwMode="auto">
          <a:xfrm rot="11713850">
            <a:off x="1984246" y="290740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화살표: 오른쪽으로 구부러짐 75">
            <a:extLst>
              <a:ext uri="{FF2B5EF4-FFF2-40B4-BE49-F238E27FC236}">
                <a16:creationId xmlns:a16="http://schemas.microsoft.com/office/drawing/2014/main" id="{AB820C86-5C6C-43FC-A356-D7BE90AC6120}"/>
              </a:ext>
            </a:extLst>
          </p:cNvPr>
          <p:cNvSpPr/>
          <p:nvPr/>
        </p:nvSpPr>
        <p:spPr bwMode="auto">
          <a:xfrm rot="11713850">
            <a:off x="2028283" y="499854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화살표: 오른쪽으로 구부러짐 76">
            <a:extLst>
              <a:ext uri="{FF2B5EF4-FFF2-40B4-BE49-F238E27FC236}">
                <a16:creationId xmlns:a16="http://schemas.microsoft.com/office/drawing/2014/main" id="{CFF80224-EA25-40B7-B33F-C48886DABD59}"/>
              </a:ext>
            </a:extLst>
          </p:cNvPr>
          <p:cNvSpPr/>
          <p:nvPr/>
        </p:nvSpPr>
        <p:spPr bwMode="auto">
          <a:xfrm rot="11713850">
            <a:off x="5073637" y="82832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화살표: 오른쪽으로 구부러짐 77">
            <a:extLst>
              <a:ext uri="{FF2B5EF4-FFF2-40B4-BE49-F238E27FC236}">
                <a16:creationId xmlns:a16="http://schemas.microsoft.com/office/drawing/2014/main" id="{6CE6AA69-99D8-4F80-A32D-F9B04F182918}"/>
              </a:ext>
            </a:extLst>
          </p:cNvPr>
          <p:cNvSpPr/>
          <p:nvPr/>
        </p:nvSpPr>
        <p:spPr bwMode="auto">
          <a:xfrm rot="11713850">
            <a:off x="5117674" y="293218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363409" y="262867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49CCC32-DCEF-41D6-9D91-9ACB30815441}"/>
              </a:ext>
            </a:extLst>
          </p:cNvPr>
          <p:cNvSpPr/>
          <p:nvPr/>
        </p:nvSpPr>
        <p:spPr>
          <a:xfrm>
            <a:off x="3397667" y="4452954"/>
            <a:ext cx="2923485" cy="21191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E4C6D2-E072-4594-8765-0702274EB250}"/>
              </a:ext>
            </a:extLst>
          </p:cNvPr>
          <p:cNvSpPr/>
          <p:nvPr/>
        </p:nvSpPr>
        <p:spPr>
          <a:xfrm>
            <a:off x="3193583" y="546694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정해진 의무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외에도 아침에 일찍 등원하거나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심야자습을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할 수 있어서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CD55058-41C0-4093-A6BF-C24D3B1C63BF}"/>
              </a:ext>
            </a:extLst>
          </p:cNvPr>
          <p:cNvSpPr/>
          <p:nvPr/>
        </p:nvSpPr>
        <p:spPr>
          <a:xfrm>
            <a:off x="3224808" y="453293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원광대학교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중계 민지우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2933D04-6836-449F-9AEE-99A4B193F2DC}"/>
              </a:ext>
            </a:extLst>
          </p:cNvPr>
          <p:cNvSpPr/>
          <p:nvPr/>
        </p:nvSpPr>
        <p:spPr>
          <a:xfrm>
            <a:off x="3406757" y="5852235"/>
            <a:ext cx="2842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수능처럼 하루 종일 모의고사를 볼 수 있는 기회가 많지 않은데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메대프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뿐만 아니라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모의고사 등으로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주에 한 번씩 그런 기회를 마련해 주어서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제가 속했던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반의 장학 제도 조건 덕분에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지칠 때 다시금 의욕을 되찾았습니다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4368B29-6DD4-474F-A9B3-F54E9E4827D4}"/>
              </a:ext>
            </a:extLst>
          </p:cNvPr>
          <p:cNvGrpSpPr/>
          <p:nvPr/>
        </p:nvGrpSpPr>
        <p:grpSpPr>
          <a:xfrm>
            <a:off x="4230490" y="4926799"/>
            <a:ext cx="1440619" cy="461665"/>
            <a:chOff x="1673192" y="1029594"/>
            <a:chExt cx="1440619" cy="461665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35D7899-0AF2-41D2-85B2-31C36823CD00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A7C37A5-99E3-42BD-AA51-4ABE53270A84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97" name="화살표: 오른쪽으로 구부러짐 96">
            <a:extLst>
              <a:ext uri="{FF2B5EF4-FFF2-40B4-BE49-F238E27FC236}">
                <a16:creationId xmlns:a16="http://schemas.microsoft.com/office/drawing/2014/main" id="{1192FC57-C930-4581-BB0B-A9D5829D4051}"/>
              </a:ext>
            </a:extLst>
          </p:cNvPr>
          <p:cNvSpPr/>
          <p:nvPr/>
        </p:nvSpPr>
        <p:spPr bwMode="auto">
          <a:xfrm rot="11713850">
            <a:off x="5133336" y="498935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6042B6-A596-48C8-9EDB-370EB1E9DCBB}"/>
              </a:ext>
            </a:extLst>
          </p:cNvPr>
          <p:cNvSpPr/>
          <p:nvPr/>
        </p:nvSpPr>
        <p:spPr bwMode="auto">
          <a:xfrm>
            <a:off x="-9664" y="252530"/>
            <a:ext cx="8116453" cy="660546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2C3A3A2-B953-4891-AAC1-DA7886012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20721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1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60CCCA-7854-4644-AC07-34EF56CE86E9}"/>
              </a:ext>
            </a:extLst>
          </p:cNvPr>
          <p:cNvSpPr/>
          <p:nvPr/>
        </p:nvSpPr>
        <p:spPr bwMode="auto">
          <a:xfrm>
            <a:off x="625186" y="1788470"/>
            <a:ext cx="6920102" cy="156852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498743"/>
              </p:ext>
            </p:extLst>
          </p:nvPr>
        </p:nvGraphicFramePr>
        <p:xfrm>
          <a:off x="57150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원주 모집요강 및 </a:t>
                      </a:r>
                      <a:r>
                        <a:rPr lang="ko-KR" altLang="en-US" sz="1000" b="1" spc="-10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3343" y="1347215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원주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703344" y="1850971"/>
            <a:ext cx="6624000" cy="1289997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28521" y="12652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625186" y="1774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EC5D4F-6C4D-4837-8512-9BB31359E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11885"/>
              </p:ext>
            </p:extLst>
          </p:nvPr>
        </p:nvGraphicFramePr>
        <p:xfrm>
          <a:off x="882452" y="1988840"/>
          <a:ext cx="1512168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온라인 원서접수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사전예약금 납부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AC14452-EDC1-402F-9DEE-E5AC4FAE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74831"/>
              </p:ext>
            </p:extLst>
          </p:nvPr>
        </p:nvGraphicFramePr>
        <p:xfrm>
          <a:off x="2466628" y="1988840"/>
          <a:ext cx="1511647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입학기준 확인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성적표 제출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모집요강 참고</a:t>
                      </a: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BD06529-F650-4FA0-A2A0-44E8AEA6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15564"/>
              </p:ext>
            </p:extLst>
          </p:nvPr>
        </p:nvGraphicFramePr>
        <p:xfrm>
          <a:off x="4050804" y="1988840"/>
          <a:ext cx="1544473" cy="103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0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단과 강의 선택 및 결제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06777C-8D6A-459B-82B2-4667BA966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26634"/>
              </p:ext>
            </p:extLst>
          </p:nvPr>
        </p:nvGraphicFramePr>
        <p:xfrm>
          <a:off x="5661120" y="1988840"/>
          <a:ext cx="1414020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</a:t>
                      </a:r>
                      <a:r>
                        <a:rPr lang="en-US" altLang="ko-KR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1000" b="1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 등록 확인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sp>
        <p:nvSpPr>
          <p:cNvPr id="17" name="모서리가 둥근 직사각형 16"/>
          <p:cNvSpPr/>
          <p:nvPr/>
        </p:nvSpPr>
        <p:spPr bwMode="auto">
          <a:xfrm>
            <a:off x="1083789" y="2565198"/>
            <a:ext cx="1114493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원서접수 </a:t>
            </a:r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2059612-1D2C-4AC2-88AA-F4A00A0E6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36828"/>
              </p:ext>
            </p:extLst>
          </p:nvPr>
        </p:nvGraphicFramePr>
        <p:xfrm>
          <a:off x="8106000" y="211913"/>
          <a:ext cx="1800000" cy="1152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85998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CB9CB9-EA8C-4A13-AFD6-5618E60BD6B8}"/>
              </a:ext>
            </a:extLst>
          </p:cNvPr>
          <p:cNvSpPr/>
          <p:nvPr/>
        </p:nvSpPr>
        <p:spPr bwMode="auto">
          <a:xfrm>
            <a:off x="1994864" y="1395375"/>
            <a:ext cx="1517976" cy="32117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D4CC8C-9D62-4AAE-A25E-12E9664B3E37}"/>
              </a:ext>
            </a:extLst>
          </p:cNvPr>
          <p:cNvSpPr/>
          <p:nvPr/>
        </p:nvSpPr>
        <p:spPr>
          <a:xfrm>
            <a:off x="1005476" y="25388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47401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634665"/>
              </p:ext>
            </p:extLst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363409" y="262867"/>
            <a:ext cx="3012579" cy="45342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F8EA3-5D95-4E54-A6C8-3AF18A9669FC}"/>
              </a:ext>
            </a:extLst>
          </p:cNvPr>
          <p:cNvSpPr/>
          <p:nvPr/>
        </p:nvSpPr>
        <p:spPr>
          <a:xfrm>
            <a:off x="257471" y="295992"/>
            <a:ext cx="29206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B5BAC4A-B87F-44D2-96AA-028BE6FFC2B0}"/>
              </a:ext>
            </a:extLst>
          </p:cNvPr>
          <p:cNvSpPr/>
          <p:nvPr/>
        </p:nvSpPr>
        <p:spPr>
          <a:xfrm>
            <a:off x="351056" y="1245112"/>
            <a:ext cx="2692673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학생들에게 단과수강과 자습시간을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자기주도적으로 분배할 수 있게 해준다는 점이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마음에 들어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E24624F-FAAD-4F4E-8AF7-CAF491A924CF}"/>
              </a:ext>
            </a:extLst>
          </p:cNvPr>
          <p:cNvSpPr/>
          <p:nvPr/>
        </p:nvSpPr>
        <p:spPr>
          <a:xfrm>
            <a:off x="86948" y="37596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건국대학교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수의예과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강민석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B0D44E6-4B10-4CCC-BF63-771D6DB8A527}"/>
              </a:ext>
            </a:extLst>
          </p:cNvPr>
          <p:cNvSpPr/>
          <p:nvPr/>
        </p:nvSpPr>
        <p:spPr>
          <a:xfrm>
            <a:off x="242132" y="1762964"/>
            <a:ext cx="2984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담임선생님께서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옆에 위치하고 계셔서 편하게 궁금한 것이나 입시 상담을 받을 수 있었고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무엇보다 편하게 대해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장학혜택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덕에 경제적 부담 없이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수능을 한 번 더 볼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67D7472-9B26-4D47-B867-569FC779BF19}"/>
              </a:ext>
            </a:extLst>
          </p:cNvPr>
          <p:cNvGrpSpPr/>
          <p:nvPr/>
        </p:nvGrpSpPr>
        <p:grpSpPr>
          <a:xfrm>
            <a:off x="1092630" y="769837"/>
            <a:ext cx="1483882" cy="461665"/>
            <a:chOff x="1673192" y="1029594"/>
            <a:chExt cx="1483882" cy="46166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4296A7B-7A43-4310-95EE-DFCEAA7F70E7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2338F3-4F25-482E-9D3D-F7AE2088DA70}"/>
                </a:ext>
              </a:extLst>
            </p:cNvPr>
            <p:cNvSpPr/>
            <p:nvPr/>
          </p:nvSpPr>
          <p:spPr bwMode="auto">
            <a:xfrm>
              <a:off x="286907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5" name="화살표: 오른쪽으로 구부러짐 84">
            <a:extLst>
              <a:ext uri="{FF2B5EF4-FFF2-40B4-BE49-F238E27FC236}">
                <a16:creationId xmlns:a16="http://schemas.microsoft.com/office/drawing/2014/main" id="{E6894A2B-3678-425B-9A2A-7EC1ABD6CB1A}"/>
              </a:ext>
            </a:extLst>
          </p:cNvPr>
          <p:cNvSpPr/>
          <p:nvPr/>
        </p:nvSpPr>
        <p:spPr bwMode="auto">
          <a:xfrm rot="11713850">
            <a:off x="2039513" y="847317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5385D0A-DEB5-426F-995C-C66A03B386AF}"/>
              </a:ext>
            </a:extLst>
          </p:cNvPr>
          <p:cNvSpPr/>
          <p:nvPr/>
        </p:nvSpPr>
        <p:spPr>
          <a:xfrm>
            <a:off x="257471" y="2381118"/>
            <a:ext cx="29206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AE972D4-35FE-4C48-B898-3A241BD93BD1}"/>
              </a:ext>
            </a:extLst>
          </p:cNvPr>
          <p:cNvSpPr/>
          <p:nvPr/>
        </p:nvSpPr>
        <p:spPr>
          <a:xfrm>
            <a:off x="100088" y="339625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“고등학교 친구의 추천으로 알게 되었고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부산에서 대입 결과가 가장 좋은 학원이라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C83006-BB07-46BD-9F4D-E37D8435D6A0}"/>
              </a:ext>
            </a:extLst>
          </p:cNvPr>
          <p:cNvSpPr/>
          <p:nvPr/>
        </p:nvSpPr>
        <p:spPr>
          <a:xfrm>
            <a:off x="86948" y="246109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김민재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F8BB8F5-F199-408C-8314-5F817385C257}"/>
              </a:ext>
            </a:extLst>
          </p:cNvPr>
          <p:cNvSpPr/>
          <p:nvPr/>
        </p:nvSpPr>
        <p:spPr>
          <a:xfrm>
            <a:off x="266560" y="3780399"/>
            <a:ext cx="296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앞에 담임선생님께서 상주해 계시기 때문에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마음이 좀 불편하거나 공부가 잘 안 될 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담임선생님과 상담하며 큰 도움을 받았습니다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선생님의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조언뿐만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전년도 합격 선배들의 이야기를 들으며 안정감을 얻을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D335FCD-87E5-41DB-B05B-E62A5C0AD87E}"/>
              </a:ext>
            </a:extLst>
          </p:cNvPr>
          <p:cNvGrpSpPr/>
          <p:nvPr/>
        </p:nvGrpSpPr>
        <p:grpSpPr>
          <a:xfrm>
            <a:off x="1092630" y="2854963"/>
            <a:ext cx="1512627" cy="461665"/>
            <a:chOff x="1673192" y="1029594"/>
            <a:chExt cx="1512627" cy="46166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225ABCD-18C3-4554-9A5F-A9623BA580DD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282.5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7ED6B56-EB51-43AC-A8DF-CD4AC014047A}"/>
                </a:ext>
              </a:extLst>
            </p:cNvPr>
            <p:cNvSpPr/>
            <p:nvPr/>
          </p:nvSpPr>
          <p:spPr bwMode="auto">
            <a:xfrm>
              <a:off x="2897819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97.1%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006884D-656F-4457-B860-5066D0C6A5F8}"/>
              </a:ext>
            </a:extLst>
          </p:cNvPr>
          <p:cNvGrpSpPr/>
          <p:nvPr/>
        </p:nvGrpSpPr>
        <p:grpSpPr>
          <a:xfrm>
            <a:off x="274100" y="2908781"/>
            <a:ext cx="856365" cy="351291"/>
            <a:chOff x="7662919" y="3502947"/>
            <a:chExt cx="856365" cy="351291"/>
          </a:xfrm>
          <a:solidFill>
            <a:schemeClr val="bg1"/>
          </a:solidFill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515F095-B80E-4AB1-98E8-6BFA859A7E16}"/>
                </a:ext>
              </a:extLst>
            </p:cNvPr>
            <p:cNvSpPr/>
            <p:nvPr/>
          </p:nvSpPr>
          <p:spPr>
            <a:xfrm>
              <a:off x="7772448" y="3532399"/>
              <a:ext cx="649028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ko-KR" altLang="en-US" sz="7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전국 수석</a:t>
              </a:r>
              <a:endParaRPr lang="en-US" altLang="ko-KR" sz="700" b="1" spc="-100" dirty="0">
                <a:solidFill>
                  <a:srgbClr val="AA7A3A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(</a:t>
              </a:r>
              <a:r>
                <a:rPr lang="ko-KR" altLang="en-US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자연계 백분위</a:t>
              </a:r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DD251C48-0DF5-4F47-BC79-4D6757FCE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393"/>
            <a:stretch/>
          </p:blipFill>
          <p:spPr>
            <a:xfrm>
              <a:off x="8320086" y="3502947"/>
              <a:ext cx="199198" cy="351291"/>
            </a:xfrm>
            <a:prstGeom prst="rect">
              <a:avLst/>
            </a:prstGeom>
            <a:grpFill/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154D1D36-0A84-43D2-A998-C9DB5BC09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BFFFB"/>
                </a:clrFrom>
                <a:clrTo>
                  <a:srgbClr val="FBFFFB">
                    <a:alpha val="0"/>
                  </a:srgbClr>
                </a:clrTo>
              </a:clrChange>
            </a:blip>
            <a:srcRect r="70780"/>
            <a:stretch/>
          </p:blipFill>
          <p:spPr>
            <a:xfrm>
              <a:off x="7662919" y="3502947"/>
              <a:ext cx="218752" cy="351291"/>
            </a:xfrm>
            <a:prstGeom prst="rect">
              <a:avLst/>
            </a:prstGeom>
            <a:grpFill/>
          </p:spPr>
        </p:pic>
      </p:grpSp>
      <p:sp>
        <p:nvSpPr>
          <p:cNvPr id="106" name="화살표: 오른쪽으로 구부러짐 105">
            <a:extLst>
              <a:ext uri="{FF2B5EF4-FFF2-40B4-BE49-F238E27FC236}">
                <a16:creationId xmlns:a16="http://schemas.microsoft.com/office/drawing/2014/main" id="{E77AED3A-D1A3-44A1-9471-94E1535217CD}"/>
              </a:ext>
            </a:extLst>
          </p:cNvPr>
          <p:cNvSpPr/>
          <p:nvPr/>
        </p:nvSpPr>
        <p:spPr bwMode="auto">
          <a:xfrm rot="11713850">
            <a:off x="2065072" y="290634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C9C9C0E-2C45-4AB1-88AB-4F1F1C50F2DE}"/>
              </a:ext>
            </a:extLst>
          </p:cNvPr>
          <p:cNvSpPr/>
          <p:nvPr/>
        </p:nvSpPr>
        <p:spPr>
          <a:xfrm>
            <a:off x="260327" y="4482806"/>
            <a:ext cx="2917830" cy="21581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F796F5-3891-4C5C-9AC2-EA432B25AF43}"/>
              </a:ext>
            </a:extLst>
          </p:cNvPr>
          <p:cNvSpPr/>
          <p:nvPr/>
        </p:nvSpPr>
        <p:spPr>
          <a:xfrm>
            <a:off x="69596" y="549794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재수를 위해 타지로 나가는 것이 큰 부담이었는데 러셀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CORE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생겨서 다행히 광주에서 재수생활을 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94117-2730-4F97-9F03-B84B8DA9B7A4}"/>
              </a:ext>
            </a:extLst>
          </p:cNvPr>
          <p:cNvSpPr/>
          <p:nvPr/>
        </p:nvSpPr>
        <p:spPr>
          <a:xfrm>
            <a:off x="56456" y="4562783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자유전공학부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백장운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43C528-10D0-4D38-975A-F0680C2EAC19}"/>
              </a:ext>
            </a:extLst>
          </p:cNvPr>
          <p:cNvSpPr/>
          <p:nvPr/>
        </p:nvSpPr>
        <p:spPr>
          <a:xfrm>
            <a:off x="269416" y="5882087"/>
            <a:ext cx="2963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모의고사 후 스스로 총평을 작성하도록 한 것이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 노트 정리 시에 아주 도움이 되었습니다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급식이 맛있었고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수업이 아주 가까워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승강반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제도 또한 도움이 되었습니다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중반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동기부여를 살짝 잃으려고 할 때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향한 욕구가 그것을 대체했습니다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3741BD2-5614-466E-8A77-F2D4C3E7D918}"/>
              </a:ext>
            </a:extLst>
          </p:cNvPr>
          <p:cNvGrpSpPr/>
          <p:nvPr/>
        </p:nvGrpSpPr>
        <p:grpSpPr>
          <a:xfrm>
            <a:off x="1062138" y="4956651"/>
            <a:ext cx="1458715" cy="461665"/>
            <a:chOff x="1673192" y="1029594"/>
            <a:chExt cx="1458715" cy="46166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79F192-ADA6-4968-96A6-68A4A757E51A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E8C0E7EC-4A60-472A-A145-66573EFA31F6}"/>
                </a:ext>
              </a:extLst>
            </p:cNvPr>
            <p:cNvSpPr/>
            <p:nvPr/>
          </p:nvSpPr>
          <p:spPr bwMode="auto">
            <a:xfrm>
              <a:off x="2843907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14" name="화살표: 오른쪽으로 구부러짐 113">
            <a:extLst>
              <a:ext uri="{FF2B5EF4-FFF2-40B4-BE49-F238E27FC236}">
                <a16:creationId xmlns:a16="http://schemas.microsoft.com/office/drawing/2014/main" id="{BB16E4F2-7009-4BF8-AED4-33FB34A57333}"/>
              </a:ext>
            </a:extLst>
          </p:cNvPr>
          <p:cNvSpPr/>
          <p:nvPr/>
        </p:nvSpPr>
        <p:spPr bwMode="auto">
          <a:xfrm rot="11713850">
            <a:off x="1986694" y="504012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DCF73F4-881A-4627-AF6D-4C58E516AA49}"/>
              </a:ext>
            </a:extLst>
          </p:cNvPr>
          <p:cNvSpPr/>
          <p:nvPr/>
        </p:nvSpPr>
        <p:spPr>
          <a:xfrm>
            <a:off x="3404683" y="289749"/>
            <a:ext cx="2916469" cy="217134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F4A0BE-BBC3-4018-B1FF-44CDCAE829C5}"/>
              </a:ext>
            </a:extLst>
          </p:cNvPr>
          <p:cNvSpPr/>
          <p:nvPr/>
        </p:nvSpPr>
        <p:spPr>
          <a:xfrm>
            <a:off x="3237948" y="130488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“메이저 의대를 배출한 학원인 것에는 마땅한 이유가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있을 것이라고 생각되어 러셀을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A5366D-5B55-4D2A-9158-F0AFB36D587F}"/>
              </a:ext>
            </a:extLst>
          </p:cNvPr>
          <p:cNvSpPr/>
          <p:nvPr/>
        </p:nvSpPr>
        <p:spPr>
          <a:xfrm>
            <a:off x="3224808" y="36972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충남대학교 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박보근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064E1A6-2B5E-4BEE-A26B-9B4F4464BB77}"/>
              </a:ext>
            </a:extLst>
          </p:cNvPr>
          <p:cNvSpPr/>
          <p:nvPr/>
        </p:nvSpPr>
        <p:spPr>
          <a:xfrm>
            <a:off x="3413772" y="1689031"/>
            <a:ext cx="2916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대치동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자료를 그대로 받아 볼 수 있다는 것이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지방 학생들의 경우 거리상의 이유로 대치동까지 가서 현장 수업에 참여하기 어려운 경우가 많은데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러셀코어 라이브 현장강의를 수강할 경우 대치동까지 가지 않더라도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자료를 그대로 받아 볼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12297F3-4DB0-436C-AE5D-49D9DDFB895E}"/>
              </a:ext>
            </a:extLst>
          </p:cNvPr>
          <p:cNvGrpSpPr/>
          <p:nvPr/>
        </p:nvGrpSpPr>
        <p:grpSpPr>
          <a:xfrm>
            <a:off x="4230490" y="763595"/>
            <a:ext cx="1440619" cy="461665"/>
            <a:chOff x="1673192" y="1029594"/>
            <a:chExt cx="1440619" cy="461665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8C8E12B-26DA-4833-8C6E-BD13A47BB720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BCCF9A3-0B9B-4B1D-8B54-55365335564B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74.0%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22" name="화살표: 오른쪽으로 구부러짐 121">
            <a:extLst>
              <a:ext uri="{FF2B5EF4-FFF2-40B4-BE49-F238E27FC236}">
                <a16:creationId xmlns:a16="http://schemas.microsoft.com/office/drawing/2014/main" id="{56081F5A-CF2D-43E3-9BB1-5566E6AF1413}"/>
              </a:ext>
            </a:extLst>
          </p:cNvPr>
          <p:cNvSpPr/>
          <p:nvPr/>
        </p:nvSpPr>
        <p:spPr bwMode="auto">
          <a:xfrm rot="11713850">
            <a:off x="5123971" y="82191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7637D94-7A4A-416B-B8FC-495273C6DCCA}"/>
              </a:ext>
            </a:extLst>
          </p:cNvPr>
          <p:cNvSpPr/>
          <p:nvPr/>
        </p:nvSpPr>
        <p:spPr>
          <a:xfrm>
            <a:off x="3413565" y="2494454"/>
            <a:ext cx="2916469" cy="21713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3247120-FFC5-4D4E-84C9-7B955AA702D7}"/>
              </a:ext>
            </a:extLst>
          </p:cNvPr>
          <p:cNvSpPr/>
          <p:nvPr/>
        </p:nvSpPr>
        <p:spPr>
          <a:xfrm>
            <a:off x="3218106" y="350959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원터스쿨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바자관의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분위기가 좋아서 공부에 몰입할 수 있었고 강사진도 뛰어났기 때문에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41267C3-59B8-4E58-B7D1-C6AFD3C3A6F1}"/>
              </a:ext>
            </a:extLst>
          </p:cNvPr>
          <p:cNvSpPr/>
          <p:nvPr/>
        </p:nvSpPr>
        <p:spPr>
          <a:xfrm>
            <a:off x="3246911" y="257443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울산대학교 의예과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최상위권 남학생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의대전문관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오세욱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A555C3-7389-41A6-A19F-21BC0B902999}"/>
              </a:ext>
            </a:extLst>
          </p:cNvPr>
          <p:cNvSpPr/>
          <p:nvPr/>
        </p:nvSpPr>
        <p:spPr>
          <a:xfrm>
            <a:off x="3422654" y="3893735"/>
            <a:ext cx="2978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철저한 관리로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학업에 방해되는 요소들을 전부 제거하고 학업에만 집중할 수 있도록 분위기가 조성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공부하는 데 많은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기숙의 경우 숙소가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침대로 되어있어 편안하고 화장실의 수용인원이 많아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생활면에서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불편함 없이 학업에만 열중할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3F9AF87-D429-447F-910A-F0E52530E36C}"/>
              </a:ext>
            </a:extLst>
          </p:cNvPr>
          <p:cNvGrpSpPr/>
          <p:nvPr/>
        </p:nvGrpSpPr>
        <p:grpSpPr>
          <a:xfrm>
            <a:off x="4252593" y="2968299"/>
            <a:ext cx="1458715" cy="461665"/>
            <a:chOff x="1673192" y="1029594"/>
            <a:chExt cx="1458715" cy="46166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68171E6-8D9D-4D4F-A661-53F89EADBC2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295.5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2E5C6A3-3FEB-4025-B1B6-2CB8DD2B708F}"/>
                </a:ext>
              </a:extLst>
            </p:cNvPr>
            <p:cNvSpPr/>
            <p:nvPr/>
          </p:nvSpPr>
          <p:spPr bwMode="auto">
            <a:xfrm>
              <a:off x="2843907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77.5%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30" name="화살표: 오른쪽으로 구부러짐 129">
            <a:extLst>
              <a:ext uri="{FF2B5EF4-FFF2-40B4-BE49-F238E27FC236}">
                <a16:creationId xmlns:a16="http://schemas.microsoft.com/office/drawing/2014/main" id="{3F7D5608-3E9C-45E9-9E98-C7910EAAAE0F}"/>
              </a:ext>
            </a:extLst>
          </p:cNvPr>
          <p:cNvSpPr/>
          <p:nvPr/>
        </p:nvSpPr>
        <p:spPr bwMode="auto">
          <a:xfrm rot="11713850">
            <a:off x="5190111" y="304154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ABB902-9933-4CE9-AF28-C110B2CA0D22}"/>
              </a:ext>
            </a:extLst>
          </p:cNvPr>
          <p:cNvSpPr/>
          <p:nvPr/>
        </p:nvSpPr>
        <p:spPr bwMode="auto">
          <a:xfrm>
            <a:off x="-32238" y="216267"/>
            <a:ext cx="8116453" cy="664173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</p:spTree>
    <p:extLst>
      <p:ext uri="{BB962C8B-B14F-4D97-AF65-F5344CB8AC3E}">
        <p14:creationId xmlns:p14="http://schemas.microsoft.com/office/powerpoint/2010/main" val="7631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45171" y="1236293"/>
            <a:ext cx="33840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원주에서 최상위권 대입성공이 가능한 이유</a:t>
            </a:r>
            <a:r>
              <a:rPr lang="en-US" altLang="ko-KR" sz="105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원주만의 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050" b="1" spc="-100" dirty="0">
                <a:latin typeface="+mn-ea"/>
                <a:ea typeface="+mn-ea"/>
              </a:rPr>
              <a:t>이었습니다</a:t>
            </a:r>
            <a:r>
              <a:rPr lang="en-US" altLang="ko-KR" sz="105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015430"/>
              </p:ext>
            </p:extLst>
          </p:nvPr>
        </p:nvGraphicFramePr>
        <p:xfrm>
          <a:off x="8104412" y="211913"/>
          <a:ext cx="1800000" cy="2458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기준 수정 필요영역만 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기재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배너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https://mcorewj.megastudy.net/info/schoolBus.asp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45041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411303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47525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2251773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2279908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486828" y="2656575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730954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73095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73095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56996" y="21379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2214079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73235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768538" y="43791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10527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226758" y="1246736"/>
            <a:ext cx="909496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187986" y="11646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170644" y="1431268"/>
            <a:ext cx="897558" cy="18064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131872" y="1349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87AC69B-42E8-4E33-8C8F-8226ECBC54B2}"/>
              </a:ext>
            </a:extLst>
          </p:cNvPr>
          <p:cNvGrpSpPr/>
          <p:nvPr/>
        </p:nvGrpSpPr>
        <p:grpSpPr>
          <a:xfrm>
            <a:off x="5627473" y="693450"/>
            <a:ext cx="665448" cy="757845"/>
            <a:chOff x="1748338" y="3140968"/>
            <a:chExt cx="936104" cy="108790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6D63A2B-0116-4D40-B033-FEE953171453}"/>
                </a:ext>
              </a:extLst>
            </p:cNvPr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0" name="Picture 2" descr="https://dev.megastudy.net:4433/campus/image/russel/intro/2024/first/ico_bus.png">
              <a:extLst>
                <a:ext uri="{FF2B5EF4-FFF2-40B4-BE49-F238E27FC236}">
                  <a16:creationId xmlns:a16="http://schemas.microsoft.com/office/drawing/2014/main" id="{0EDEB586-3245-4129-989B-57DF70835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6561F05D-3A1D-4147-ACDC-FAA6CD296981}"/>
              </a:ext>
            </a:extLst>
          </p:cNvPr>
          <p:cNvSpPr>
            <a:spLocks noChangeAspect="1"/>
          </p:cNvSpPr>
          <p:nvPr/>
        </p:nvSpPr>
        <p:spPr>
          <a:xfrm>
            <a:off x="5171435" y="4733533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614832" y="31269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D912D4-F886-4E29-A275-6E8126259F82}"/>
              </a:ext>
            </a:extLst>
          </p:cNvPr>
          <p:cNvSpPr/>
          <p:nvPr/>
        </p:nvSpPr>
        <p:spPr bwMode="auto">
          <a:xfrm>
            <a:off x="5537853" y="680586"/>
            <a:ext cx="812613" cy="76232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556AAD-740D-4F07-AFB6-B4A0F04B4ED6}"/>
              </a:ext>
            </a:extLst>
          </p:cNvPr>
          <p:cNvSpPr/>
          <p:nvPr/>
        </p:nvSpPr>
        <p:spPr>
          <a:xfrm>
            <a:off x="5499082" y="5984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4</a:t>
            </a:r>
            <a:endParaRPr lang="ko-KR" altLang="en-US" sz="1000" b="1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5764D81-9650-4269-81BC-652043BA0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9" t="32520" r="5424" b="7934"/>
          <a:stretch/>
        </p:blipFill>
        <p:spPr>
          <a:xfrm>
            <a:off x="3650390" y="3282392"/>
            <a:ext cx="2407676" cy="1182001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5017072" y="320647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7F33BB-EFDD-49A1-AE20-CBB3C1335EAC}"/>
              </a:ext>
            </a:extLst>
          </p:cNvPr>
          <p:cNvSpPr/>
          <p:nvPr/>
        </p:nvSpPr>
        <p:spPr>
          <a:xfrm>
            <a:off x="3383838" y="694487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48171B-CCE1-4887-B0F8-C86FDA90C393}"/>
              </a:ext>
            </a:extLst>
          </p:cNvPr>
          <p:cNvSpPr/>
          <p:nvPr/>
        </p:nvSpPr>
        <p:spPr>
          <a:xfrm>
            <a:off x="194373" y="3480968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84688" y="694487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6FBAD-0511-4C9C-9932-B899B2454589}"/>
              </a:ext>
            </a:extLst>
          </p:cNvPr>
          <p:cNvSpPr txBox="1"/>
          <p:nvPr/>
        </p:nvSpPr>
        <p:spPr>
          <a:xfrm>
            <a:off x="126608" y="345478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30p 2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38872" y="967125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77563" y="721184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70657" y="3758336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70659" y="3496726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239550" y="765197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271903" y="1109975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87291" y="696466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184688" y="348064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349249" y="66587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067089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시간표 이미지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시간표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450170"/>
                  </a:ext>
                </a:extLst>
              </a:tr>
            </a:tbl>
          </a:graphicData>
        </a:graphic>
      </p:graphicFrame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0" y="4574661"/>
            <a:ext cx="2756365" cy="1449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8C05D2-410C-43FB-8343-796D46F7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1" y="1510814"/>
            <a:ext cx="2735282" cy="1442960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235762" y="14224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2009795" y="151179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84651D-755D-46EF-9497-111AD871CE37}"/>
              </a:ext>
            </a:extLst>
          </p:cNvPr>
          <p:cNvSpPr/>
          <p:nvPr/>
        </p:nvSpPr>
        <p:spPr bwMode="auto">
          <a:xfrm>
            <a:off x="1653937" y="964579"/>
            <a:ext cx="460090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3AB6D4-9EA6-435F-AAE8-75FCC32C889E}"/>
              </a:ext>
            </a:extLst>
          </p:cNvPr>
          <p:cNvSpPr/>
          <p:nvPr/>
        </p:nvSpPr>
        <p:spPr>
          <a:xfrm>
            <a:off x="1615165" y="882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497908" y="17632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31C6D7-DC8B-4988-8956-DABC39E0FD53}"/>
              </a:ext>
            </a:extLst>
          </p:cNvPr>
          <p:cNvSpPr/>
          <p:nvPr/>
        </p:nvSpPr>
        <p:spPr>
          <a:xfrm>
            <a:off x="3383838" y="3492676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CA2CF-305B-47BF-8A43-93E6B38DB633}"/>
              </a:ext>
            </a:extLst>
          </p:cNvPr>
          <p:cNvSpPr txBox="1"/>
          <p:nvPr/>
        </p:nvSpPr>
        <p:spPr>
          <a:xfrm>
            <a:off x="3396510" y="350651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825DC-7B61-4147-A1ED-799A73C9F915}"/>
              </a:ext>
            </a:extLst>
          </p:cNvPr>
          <p:cNvSpPr txBox="1"/>
          <p:nvPr/>
        </p:nvSpPr>
        <p:spPr>
          <a:xfrm>
            <a:off x="3661323" y="3928330"/>
            <a:ext cx="235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자체 식당 운영</a:t>
            </a:r>
            <a:r>
              <a:rPr lang="ko-KR" altLang="en-US" sz="900" spc="-150" dirty="0">
                <a:latin typeface="+mn-ea"/>
                <a:ea typeface="+mn-ea"/>
              </a:rPr>
              <a:t>으로</a:t>
            </a:r>
            <a:endParaRPr lang="en-US" altLang="ko-KR" sz="9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균형 잡힌 수험생 식단 유지</a:t>
            </a:r>
            <a:r>
              <a:rPr lang="ko-KR" altLang="en-US" sz="900" spc="-150" dirty="0">
                <a:latin typeface="+mn-ea"/>
                <a:ea typeface="+mn-ea"/>
              </a:rPr>
              <a:t>가 가능합니다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9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900" spc="-150" dirty="0">
                <a:latin typeface="+mn-ea"/>
                <a:ea typeface="+mn-ea"/>
              </a:rPr>
              <a:t>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171657-187C-401D-A9E5-5ECA00864C45}"/>
              </a:ext>
            </a:extLst>
          </p:cNvPr>
          <p:cNvSpPr txBox="1"/>
          <p:nvPr/>
        </p:nvSpPr>
        <p:spPr>
          <a:xfrm>
            <a:off x="3828591" y="3649370"/>
            <a:ext cx="1984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자체 식당 운영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27CE06-BC90-4809-84BC-5AA65152AB7E}"/>
              </a:ext>
            </a:extLst>
          </p:cNvPr>
          <p:cNvSpPr/>
          <p:nvPr/>
        </p:nvSpPr>
        <p:spPr>
          <a:xfrm>
            <a:off x="3602437" y="46286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4485DF5-189E-4FA4-AEF3-E6BDA0620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304"/>
          <a:stretch/>
        </p:blipFill>
        <p:spPr>
          <a:xfrm>
            <a:off x="240830" y="4574661"/>
            <a:ext cx="2736335" cy="125663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1915798" y="457674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197173" y="45592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0C6A64-E2FC-417F-BBD7-4705B6906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51" y="1831261"/>
            <a:ext cx="2396714" cy="125282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FF51C1-001D-40BD-98BC-72537156EC03}"/>
              </a:ext>
            </a:extLst>
          </p:cNvPr>
          <p:cNvSpPr/>
          <p:nvPr/>
        </p:nvSpPr>
        <p:spPr>
          <a:xfrm>
            <a:off x="5110074" y="18221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2A789D2-47D5-49D0-81E1-2F4D9BF893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0" t="22670" r="4382" b="9322"/>
          <a:stretch/>
        </p:blipFill>
        <p:spPr>
          <a:xfrm>
            <a:off x="3753616" y="4684468"/>
            <a:ext cx="2150511" cy="106355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E91F5C-542B-4C3F-AFEB-78F76D988ACD}"/>
              </a:ext>
            </a:extLst>
          </p:cNvPr>
          <p:cNvSpPr/>
          <p:nvPr/>
        </p:nvSpPr>
        <p:spPr>
          <a:xfrm>
            <a:off x="4953000" y="469168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410235"/>
              </p:ext>
            </p:extLst>
          </p:nvPr>
        </p:nvGraphicFramePr>
        <p:xfrm>
          <a:off x="8104412" y="211913"/>
          <a:ext cx="1800000" cy="201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원주 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강사진과 동일하게 반영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/>
                        </a:rPr>
                        <a:t>https://mcorewj.megastudy.net/common/russel_danka/russel_danka.asp?idx=1490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4447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848544" y="4221757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2728" y="268604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2728" y="1035058"/>
          <a:ext cx="285241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현장강의와 대치동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12719" y="23292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3314285" y="38989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94CB0F-26EC-4173-992D-074397158F74}"/>
              </a:ext>
            </a:extLst>
          </p:cNvPr>
          <p:cNvSpPr/>
          <p:nvPr/>
        </p:nvSpPr>
        <p:spPr bwMode="auto">
          <a:xfrm>
            <a:off x="5334714" y="1862895"/>
            <a:ext cx="698406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2CEFD3-83FE-467D-945B-269A40ACC23A}"/>
              </a:ext>
            </a:extLst>
          </p:cNvPr>
          <p:cNvSpPr/>
          <p:nvPr/>
        </p:nvSpPr>
        <p:spPr>
          <a:xfrm>
            <a:off x="5295942" y="178077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40D0CE-11E6-4127-AA4F-194963829D20}"/>
              </a:ext>
            </a:extLst>
          </p:cNvPr>
          <p:cNvSpPr/>
          <p:nvPr/>
        </p:nvSpPr>
        <p:spPr bwMode="auto">
          <a:xfrm>
            <a:off x="3597157" y="1990362"/>
            <a:ext cx="362447" cy="18238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11D145-B521-4227-8EA2-5B8224C246EF}"/>
              </a:ext>
            </a:extLst>
          </p:cNvPr>
          <p:cNvSpPr/>
          <p:nvPr/>
        </p:nvSpPr>
        <p:spPr>
          <a:xfrm>
            <a:off x="3558385" y="19082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57181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4EFA28-0986-4025-9827-262AED4B685A}"/>
              </a:ext>
            </a:extLst>
          </p:cNvPr>
          <p:cNvSpPr/>
          <p:nvPr/>
        </p:nvSpPr>
        <p:spPr>
          <a:xfrm>
            <a:off x="658134" y="33776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7F8D975-D701-4969-9484-6898D38D2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13250" r="66954" b="49725"/>
          <a:stretch/>
        </p:blipFill>
        <p:spPr>
          <a:xfrm>
            <a:off x="789771" y="3377604"/>
            <a:ext cx="1980000" cy="108012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DDFEC34-878F-4F99-B701-689D3F56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34" t="12975" r="34977" b="50000"/>
          <a:stretch/>
        </p:blipFill>
        <p:spPr>
          <a:xfrm>
            <a:off x="3445032" y="3360415"/>
            <a:ext cx="1980000" cy="108012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2794C66-9646-4A67-82DB-D382D47B7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52" t="12997" r="3159" b="49978"/>
          <a:stretch/>
        </p:blipFill>
        <p:spPr>
          <a:xfrm>
            <a:off x="5670216" y="3360415"/>
            <a:ext cx="1980000" cy="1080121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BE2421-D456-4F06-B424-9440EA8D6FB7}"/>
              </a:ext>
            </a:extLst>
          </p:cNvPr>
          <p:cNvSpPr/>
          <p:nvPr/>
        </p:nvSpPr>
        <p:spPr>
          <a:xfrm>
            <a:off x="3285750" y="33604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7077EC7-3ED2-4519-82F2-7953AFE869C8}"/>
              </a:ext>
            </a:extLst>
          </p:cNvPr>
          <p:cNvSpPr/>
          <p:nvPr/>
        </p:nvSpPr>
        <p:spPr>
          <a:xfrm>
            <a:off x="5509394" y="33604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693345A-29F9-4170-A326-A6D855C97B35}"/>
              </a:ext>
            </a:extLst>
          </p:cNvPr>
          <p:cNvSpPr/>
          <p:nvPr/>
        </p:nvSpPr>
        <p:spPr>
          <a:xfrm>
            <a:off x="6570216" y="421092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4AB160-50A5-4ADD-B679-977D704FE2E9}"/>
              </a:ext>
            </a:extLst>
          </p:cNvPr>
          <p:cNvSpPr/>
          <p:nvPr/>
        </p:nvSpPr>
        <p:spPr>
          <a:xfrm>
            <a:off x="4343087" y="423347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83E52B-CA8E-4445-8F6E-AED8084EC2B4}"/>
              </a:ext>
            </a:extLst>
          </p:cNvPr>
          <p:cNvSpPr/>
          <p:nvPr/>
        </p:nvSpPr>
        <p:spPr>
          <a:xfrm>
            <a:off x="1689771" y="425066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179095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69B97DD-EB21-4912-AD85-E0840485C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6" t="12281" r="67424" b="47849"/>
          <a:stretch/>
        </p:blipFill>
        <p:spPr>
          <a:xfrm>
            <a:off x="821530" y="2297403"/>
            <a:ext cx="1951334" cy="1116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2B96132-522B-4638-B160-D580D9C5B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40" t="12093" r="3530" b="48037"/>
          <a:stretch/>
        </p:blipFill>
        <p:spPr>
          <a:xfrm>
            <a:off x="3479635" y="2303690"/>
            <a:ext cx="1951334" cy="1116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91F54B3-A16F-4B18-9D0C-39C2D82FE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4" t="12554" r="34826" b="47576"/>
          <a:stretch/>
        </p:blipFill>
        <p:spPr>
          <a:xfrm>
            <a:off x="5698622" y="2303690"/>
            <a:ext cx="1951334" cy="111600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35E32BF3-B861-4526-86BD-AF935E53B649}"/>
              </a:ext>
            </a:extLst>
          </p:cNvPr>
          <p:cNvSpPr/>
          <p:nvPr/>
        </p:nvSpPr>
        <p:spPr>
          <a:xfrm>
            <a:off x="689337" y="229017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A97307-DE2A-4D02-895E-903BDCB95583}"/>
              </a:ext>
            </a:extLst>
          </p:cNvPr>
          <p:cNvSpPr/>
          <p:nvPr/>
        </p:nvSpPr>
        <p:spPr>
          <a:xfrm>
            <a:off x="3314156" y="22974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59FD9E-14C3-404F-B0B7-6B1FDF6EDABB}"/>
              </a:ext>
            </a:extLst>
          </p:cNvPr>
          <p:cNvSpPr/>
          <p:nvPr/>
        </p:nvSpPr>
        <p:spPr>
          <a:xfrm>
            <a:off x="5537800" y="22974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E96695-54A7-40F9-80C3-2662CA4DB8DB}"/>
              </a:ext>
            </a:extLst>
          </p:cNvPr>
          <p:cNvSpPr/>
          <p:nvPr/>
        </p:nvSpPr>
        <p:spPr>
          <a:xfrm>
            <a:off x="6598622" y="314791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6CB8181-62E0-4B1C-845D-203BB3D54B42}"/>
              </a:ext>
            </a:extLst>
          </p:cNvPr>
          <p:cNvSpPr/>
          <p:nvPr/>
        </p:nvSpPr>
        <p:spPr>
          <a:xfrm>
            <a:off x="4371493" y="317046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8C3D149-24DE-4E7A-B122-D944C6DD027D}"/>
              </a:ext>
            </a:extLst>
          </p:cNvPr>
          <p:cNvSpPr/>
          <p:nvPr/>
        </p:nvSpPr>
        <p:spPr>
          <a:xfrm>
            <a:off x="1692864" y="31641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11945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</a:tbl>
          </a:graphicData>
        </a:graphic>
      </p:graphicFrame>
      <p:pic>
        <p:nvPicPr>
          <p:cNvPr id="52" name="그림 51">
            <a:extLst>
              <a:ext uri="{FF2B5EF4-FFF2-40B4-BE49-F238E27FC236}">
                <a16:creationId xmlns:a16="http://schemas.microsoft.com/office/drawing/2014/main" id="{F787B84F-051D-4F0E-97DF-5DA4676F5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" t="11255" r="67137" b="52798"/>
          <a:stretch/>
        </p:blipFill>
        <p:spPr>
          <a:xfrm>
            <a:off x="720534" y="2218548"/>
            <a:ext cx="1980000" cy="1116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7413474-BE4A-42AB-940A-AB90C4371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29" t="10969" r="3244" b="53084"/>
          <a:stretch/>
        </p:blipFill>
        <p:spPr>
          <a:xfrm>
            <a:off x="3446749" y="2233372"/>
            <a:ext cx="1980000" cy="1116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16C7313-45F6-4591-9E73-E992CBB9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2" t="10690" r="35080" b="53363"/>
          <a:stretch/>
        </p:blipFill>
        <p:spPr>
          <a:xfrm>
            <a:off x="5693280" y="2224723"/>
            <a:ext cx="1980000" cy="111600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319A6E9F-9127-4BF3-85CF-1F147F23BB5F}"/>
              </a:ext>
            </a:extLst>
          </p:cNvPr>
          <p:cNvSpPr/>
          <p:nvPr/>
        </p:nvSpPr>
        <p:spPr>
          <a:xfrm>
            <a:off x="594928" y="22247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9A0BAB-D2E2-4337-964B-2B832B5224FF}"/>
              </a:ext>
            </a:extLst>
          </p:cNvPr>
          <p:cNvSpPr/>
          <p:nvPr/>
        </p:nvSpPr>
        <p:spPr>
          <a:xfrm>
            <a:off x="3308814" y="2239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1A40A5-4EED-4BDA-BEEF-02FA53D0C3EA}"/>
              </a:ext>
            </a:extLst>
          </p:cNvPr>
          <p:cNvSpPr/>
          <p:nvPr/>
        </p:nvSpPr>
        <p:spPr>
          <a:xfrm>
            <a:off x="5567674" y="2239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DFEA10-1B1C-4292-922E-F66BA0BE6EA1}"/>
              </a:ext>
            </a:extLst>
          </p:cNvPr>
          <p:cNvSpPr/>
          <p:nvPr/>
        </p:nvSpPr>
        <p:spPr>
          <a:xfrm>
            <a:off x="6593280" y="308959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B8B67D1-1E8B-4FF9-9E12-C8C423A46E40}"/>
              </a:ext>
            </a:extLst>
          </p:cNvPr>
          <p:cNvSpPr/>
          <p:nvPr/>
        </p:nvSpPr>
        <p:spPr>
          <a:xfrm>
            <a:off x="4366151" y="311214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8468D6-9BF5-4FB8-A89B-4F3310145DDE}"/>
              </a:ext>
            </a:extLst>
          </p:cNvPr>
          <p:cNvSpPr/>
          <p:nvPr/>
        </p:nvSpPr>
        <p:spPr>
          <a:xfrm>
            <a:off x="1606479" y="309732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6011" y="1854380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6011" y="2148874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0049" y="1879434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7687" y="2161876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07752C3-3064-42CD-A50C-43888D34F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885997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1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기준 수정 영역 기재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90000"/>
                        </a:lnSpc>
                      </a:pP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문구 삭제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906433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F63162-2E5F-4E18-89F5-7856E58F1C98}"/>
              </a:ext>
            </a:extLst>
          </p:cNvPr>
          <p:cNvSpPr/>
          <p:nvPr/>
        </p:nvSpPr>
        <p:spPr>
          <a:xfrm>
            <a:off x="319216" y="3416415"/>
            <a:ext cx="2733288" cy="22050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D7DE7A4-FA16-40CA-9569-0E4EBC8E4DEF}"/>
              </a:ext>
            </a:extLst>
          </p:cNvPr>
          <p:cNvSpPr/>
          <p:nvPr/>
        </p:nvSpPr>
        <p:spPr>
          <a:xfrm>
            <a:off x="319216" y="5282715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A37722D-94AE-4044-809C-ABB7831F3A64}"/>
              </a:ext>
            </a:extLst>
          </p:cNvPr>
          <p:cNvGrpSpPr/>
          <p:nvPr/>
        </p:nvGrpSpPr>
        <p:grpSpPr>
          <a:xfrm>
            <a:off x="386807" y="3859373"/>
            <a:ext cx="2458892" cy="1409631"/>
            <a:chOff x="1486495" y="1731914"/>
            <a:chExt cx="4324853" cy="2163747"/>
          </a:xfrm>
        </p:grpSpPr>
        <p:cxnSp>
          <p:nvCxnSpPr>
            <p:cNvPr id="68" name="꺾인 연결선 81">
              <a:extLst>
                <a:ext uri="{FF2B5EF4-FFF2-40B4-BE49-F238E27FC236}">
                  <a16:creationId xmlns:a16="http://schemas.microsoft.com/office/drawing/2014/main" id="{81AEB203-3D50-4865-8CA8-A55A2DB39EC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꺾인 연결선 82">
              <a:extLst>
                <a:ext uri="{FF2B5EF4-FFF2-40B4-BE49-F238E27FC236}">
                  <a16:creationId xmlns:a16="http://schemas.microsoft.com/office/drawing/2014/main" id="{F3D76017-921D-4158-AD4F-F3726F2F02F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꺾인 연결선 83">
              <a:extLst>
                <a:ext uri="{FF2B5EF4-FFF2-40B4-BE49-F238E27FC236}">
                  <a16:creationId xmlns:a16="http://schemas.microsoft.com/office/drawing/2014/main" id="{86680C90-9D45-4736-BFD0-916DE6B66A12}"/>
                </a:ext>
              </a:extLst>
            </p:cNvPr>
            <p:cNvCxnSpPr/>
            <p:nvPr/>
          </p:nvCxnSpPr>
          <p:spPr bwMode="auto">
            <a:xfrm rot="10800000" flipV="1">
              <a:off x="364831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꺾인 연결선 84">
              <a:extLst>
                <a:ext uri="{FF2B5EF4-FFF2-40B4-BE49-F238E27FC236}">
                  <a16:creationId xmlns:a16="http://schemas.microsoft.com/office/drawing/2014/main" id="{9CBD324E-969E-48F5-869E-357077307CF4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꺾인 연결선 83">
              <a:extLst>
                <a:ext uri="{FF2B5EF4-FFF2-40B4-BE49-F238E27FC236}">
                  <a16:creationId xmlns:a16="http://schemas.microsoft.com/office/drawing/2014/main" id="{BA689215-2FDE-400C-A9A2-BF9801B2AFA6}"/>
                </a:ext>
              </a:extLst>
            </p:cNvPr>
            <p:cNvCxnSpPr/>
            <p:nvPr/>
          </p:nvCxnSpPr>
          <p:spPr bwMode="auto">
            <a:xfrm rot="10800000" flipV="1">
              <a:off x="1486495" y="3463661"/>
              <a:ext cx="1439999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2C0E145-FED1-4874-9759-D35DB4CDE57D}"/>
              </a:ext>
            </a:extLst>
          </p:cNvPr>
          <p:cNvSpPr/>
          <p:nvPr/>
        </p:nvSpPr>
        <p:spPr>
          <a:xfrm>
            <a:off x="700811" y="4997020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3172617-8E64-4E9C-8E90-7174CEB28573}"/>
              </a:ext>
            </a:extLst>
          </p:cNvPr>
          <p:cNvSpPr/>
          <p:nvPr/>
        </p:nvSpPr>
        <p:spPr>
          <a:xfrm>
            <a:off x="2312601" y="3867922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 1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19EC22-6AAC-4F11-91AE-0B5384DAABF9}"/>
              </a:ext>
            </a:extLst>
          </p:cNvPr>
          <p:cNvSpPr/>
          <p:nvPr/>
        </p:nvSpPr>
        <p:spPr>
          <a:xfrm>
            <a:off x="1654042" y="48077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7" name="위쪽 화살표 91">
            <a:extLst>
              <a:ext uri="{FF2B5EF4-FFF2-40B4-BE49-F238E27FC236}">
                <a16:creationId xmlns:a16="http://schemas.microsoft.com/office/drawing/2014/main" id="{69763AE9-EFE9-44D2-9F35-AD8031DC8C21}"/>
              </a:ext>
            </a:extLst>
          </p:cNvPr>
          <p:cNvSpPr/>
          <p:nvPr/>
        </p:nvSpPr>
        <p:spPr bwMode="auto">
          <a:xfrm rot="14015552">
            <a:off x="1323481" y="3186305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30345F0-B3D4-4494-84C1-3F13E4671027}"/>
              </a:ext>
            </a:extLst>
          </p:cNvPr>
          <p:cNvSpPr/>
          <p:nvPr/>
        </p:nvSpPr>
        <p:spPr>
          <a:xfrm>
            <a:off x="551185" y="3698738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9" name="타원형 설명선 93">
            <a:extLst>
              <a:ext uri="{FF2B5EF4-FFF2-40B4-BE49-F238E27FC236}">
                <a16:creationId xmlns:a16="http://schemas.microsoft.com/office/drawing/2014/main" id="{EE82821D-ACF2-4308-8150-99F507AF05F7}"/>
              </a:ext>
            </a:extLst>
          </p:cNvPr>
          <p:cNvSpPr/>
          <p:nvPr/>
        </p:nvSpPr>
        <p:spPr bwMode="auto">
          <a:xfrm>
            <a:off x="2525146" y="3458249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80" name="타원형 설명선 94">
            <a:extLst>
              <a:ext uri="{FF2B5EF4-FFF2-40B4-BE49-F238E27FC236}">
                <a16:creationId xmlns:a16="http://schemas.microsoft.com/office/drawing/2014/main" id="{02EA8393-EC25-4EB9-A4F1-42211A18CD0F}"/>
              </a:ext>
            </a:extLst>
          </p:cNvPr>
          <p:cNvSpPr/>
          <p:nvPr/>
        </p:nvSpPr>
        <p:spPr bwMode="auto">
          <a:xfrm>
            <a:off x="1977792" y="3813702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460FB8-E286-4EE5-B36F-7722D99E9601}"/>
              </a:ext>
            </a:extLst>
          </p:cNvPr>
          <p:cNvSpPr/>
          <p:nvPr/>
        </p:nvSpPr>
        <p:spPr>
          <a:xfrm>
            <a:off x="1966478" y="414936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 2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DEAEB3-A5BD-47B5-9F20-D71ADCAEF141}"/>
              </a:ext>
            </a:extLst>
          </p:cNvPr>
          <p:cNvSpPr/>
          <p:nvPr/>
        </p:nvSpPr>
        <p:spPr>
          <a:xfrm>
            <a:off x="1577610" y="446297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서의치반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타원형 설명선 93">
            <a:extLst>
              <a:ext uri="{FF2B5EF4-FFF2-40B4-BE49-F238E27FC236}">
                <a16:creationId xmlns:a16="http://schemas.microsoft.com/office/drawing/2014/main" id="{B31F3FDD-71C7-4733-AFCA-28B0D78A6CA5}"/>
              </a:ext>
            </a:extLst>
          </p:cNvPr>
          <p:cNvSpPr/>
          <p:nvPr/>
        </p:nvSpPr>
        <p:spPr bwMode="auto">
          <a:xfrm>
            <a:off x="1580627" y="407554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3071111-B047-4F77-BBAB-F723D0EC1904}"/>
              </a:ext>
            </a:extLst>
          </p:cNvPr>
          <p:cNvSpPr/>
          <p:nvPr/>
        </p:nvSpPr>
        <p:spPr>
          <a:xfrm>
            <a:off x="1134681" y="471629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9308F89-7D24-474A-AD8D-BA3739B4A8F1}"/>
              </a:ext>
            </a:extLst>
          </p:cNvPr>
          <p:cNvSpPr/>
          <p:nvPr/>
        </p:nvSpPr>
        <p:spPr>
          <a:xfrm>
            <a:off x="1322585" y="3375497"/>
            <a:ext cx="163636" cy="1654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7" name="위쪽 화살표 89">
            <a:extLst>
              <a:ext uri="{FF2B5EF4-FFF2-40B4-BE49-F238E27FC236}">
                <a16:creationId xmlns:a16="http://schemas.microsoft.com/office/drawing/2014/main" id="{9D4F7BCC-7AD9-41E4-A5B5-036BA4E54BA6}"/>
              </a:ext>
            </a:extLst>
          </p:cNvPr>
          <p:cNvSpPr/>
          <p:nvPr/>
        </p:nvSpPr>
        <p:spPr bwMode="auto">
          <a:xfrm rot="3266454">
            <a:off x="1845901" y="3832649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F850BC-5B09-4E3F-B9F3-FE328FE80FCC}"/>
              </a:ext>
            </a:extLst>
          </p:cNvPr>
          <p:cNvSpPr/>
          <p:nvPr/>
        </p:nvSpPr>
        <p:spPr bwMode="auto">
          <a:xfrm>
            <a:off x="1435074" y="3427115"/>
            <a:ext cx="1633150" cy="127823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934743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652052" y="918829"/>
            <a:ext cx="7244108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5EB9E8-64E4-4551-8272-FA6BD4C4A894}"/>
              </a:ext>
            </a:extLst>
          </p:cNvPr>
          <p:cNvSpPr/>
          <p:nvPr/>
        </p:nvSpPr>
        <p:spPr>
          <a:xfrm>
            <a:off x="697635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CD82DA-FA1D-4513-B87E-2BAA759F70AA}"/>
              </a:ext>
            </a:extLst>
          </p:cNvPr>
          <p:cNvSpPr/>
          <p:nvPr/>
        </p:nvSpPr>
        <p:spPr>
          <a:xfrm>
            <a:off x="699284" y="1028512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6AB65D7-AD27-492A-9D94-74BD2F59CA6D}"/>
              </a:ext>
            </a:extLst>
          </p:cNvPr>
          <p:cNvGrpSpPr/>
          <p:nvPr/>
        </p:nvGrpSpPr>
        <p:grpSpPr>
          <a:xfrm>
            <a:off x="801497" y="1915408"/>
            <a:ext cx="1973538" cy="967910"/>
            <a:chOff x="816877" y="4725144"/>
            <a:chExt cx="1973538" cy="96791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3E64E4D-0D4F-4FCE-95E7-6019AC154254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6" name="꺾인 연결선 111">
                <a:extLst>
                  <a:ext uri="{FF2B5EF4-FFF2-40B4-BE49-F238E27FC236}">
                    <a16:creationId xmlns:a16="http://schemas.microsoft.com/office/drawing/2014/main" id="{CAD62401-2FBB-4483-89C0-022425CE905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꺾인 연결선 112">
                <a:extLst>
                  <a:ext uri="{FF2B5EF4-FFF2-40B4-BE49-F238E27FC236}">
                    <a16:creationId xmlns:a16="http://schemas.microsoft.com/office/drawing/2014/main" id="{95600D70-E5B1-4F23-819D-A51BA312A57B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꺾인 연결선 113">
                <a:extLst>
                  <a:ext uri="{FF2B5EF4-FFF2-40B4-BE49-F238E27FC236}">
                    <a16:creationId xmlns:a16="http://schemas.microsoft.com/office/drawing/2014/main" id="{8860CF36-4F4C-43D5-8FF9-7E4BA50FF97F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꺾인 연결선 114">
                <a:extLst>
                  <a:ext uri="{FF2B5EF4-FFF2-40B4-BE49-F238E27FC236}">
                    <a16:creationId xmlns:a16="http://schemas.microsoft.com/office/drawing/2014/main" id="{9AF4092E-C416-437F-ACEB-E80D1AA9303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79EB1D-4E07-4A5D-8A82-A73426113043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939EDA1-E49A-4D7F-899C-E9FA594D7768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4DDDDE0-CAA8-447A-B0AF-062611DC570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2A10037-EA6F-446B-ADF2-358F5098B07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B88FF0C-3657-4494-99EA-571BA5DFEA1A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0" name="위쪽 화살표 115">
            <a:extLst>
              <a:ext uri="{FF2B5EF4-FFF2-40B4-BE49-F238E27FC236}">
                <a16:creationId xmlns:a16="http://schemas.microsoft.com/office/drawing/2014/main" id="{47D1937C-F39F-4862-BA60-25048E15AFDA}"/>
              </a:ext>
            </a:extLst>
          </p:cNvPr>
          <p:cNvSpPr/>
          <p:nvPr/>
        </p:nvSpPr>
        <p:spPr bwMode="auto">
          <a:xfrm rot="3501043">
            <a:off x="2240843" y="1621411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사각형 설명선 116">
            <a:extLst>
              <a:ext uri="{FF2B5EF4-FFF2-40B4-BE49-F238E27FC236}">
                <a16:creationId xmlns:a16="http://schemas.microsoft.com/office/drawing/2014/main" id="{4E1A806C-6871-429D-8CF4-34C7E8D4B0C4}"/>
              </a:ext>
            </a:extLst>
          </p:cNvPr>
          <p:cNvSpPr/>
          <p:nvPr/>
        </p:nvSpPr>
        <p:spPr bwMode="auto">
          <a:xfrm>
            <a:off x="1129360" y="184399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2633B5-0EC3-4BF2-B34E-AA7B2B00EAE2}"/>
              </a:ext>
            </a:extLst>
          </p:cNvPr>
          <p:cNvSpPr/>
          <p:nvPr/>
        </p:nvSpPr>
        <p:spPr>
          <a:xfrm>
            <a:off x="5604391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28E17D1-2B3A-4869-8584-6E766468CE9F}"/>
              </a:ext>
            </a:extLst>
          </p:cNvPr>
          <p:cNvSpPr/>
          <p:nvPr/>
        </p:nvSpPr>
        <p:spPr>
          <a:xfrm>
            <a:off x="5606040" y="1028512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DDC34E-CDFB-411F-A3AA-93E807369EA7}"/>
              </a:ext>
            </a:extLst>
          </p:cNvPr>
          <p:cNvSpPr/>
          <p:nvPr/>
        </p:nvSpPr>
        <p:spPr>
          <a:xfrm>
            <a:off x="3379563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BFCFB6E-0CA2-4F7D-A0A6-376EEE880A27}"/>
              </a:ext>
            </a:extLst>
          </p:cNvPr>
          <p:cNvSpPr/>
          <p:nvPr/>
        </p:nvSpPr>
        <p:spPr>
          <a:xfrm>
            <a:off x="3381212" y="1028512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30966BB-F1DA-4A90-9D5E-E382B12EFC99}"/>
              </a:ext>
            </a:extLst>
          </p:cNvPr>
          <p:cNvGrpSpPr/>
          <p:nvPr/>
        </p:nvGrpSpPr>
        <p:grpSpPr>
          <a:xfrm>
            <a:off x="3483425" y="1915408"/>
            <a:ext cx="1973538" cy="967910"/>
            <a:chOff x="816877" y="4725144"/>
            <a:chExt cx="1973538" cy="967910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3F5E858-69CA-4836-9EE6-A05D7837781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3" name="꺾인 연결선 128">
                <a:extLst>
                  <a:ext uri="{FF2B5EF4-FFF2-40B4-BE49-F238E27FC236}">
                    <a16:creationId xmlns:a16="http://schemas.microsoft.com/office/drawing/2014/main" id="{1506EC7B-654E-4778-8E42-8E0754563F8F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29">
                <a:extLst>
                  <a:ext uri="{FF2B5EF4-FFF2-40B4-BE49-F238E27FC236}">
                    <a16:creationId xmlns:a16="http://schemas.microsoft.com/office/drawing/2014/main" id="{98058404-FE6C-4CC0-9512-0E440CB1F6C1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30">
                <a:extLst>
                  <a:ext uri="{FF2B5EF4-FFF2-40B4-BE49-F238E27FC236}">
                    <a16:creationId xmlns:a16="http://schemas.microsoft.com/office/drawing/2014/main" id="{E5D85A6B-EFF5-47EC-AE6E-976BA104F5E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꺾인 연결선 131">
                <a:extLst>
                  <a:ext uri="{FF2B5EF4-FFF2-40B4-BE49-F238E27FC236}">
                    <a16:creationId xmlns:a16="http://schemas.microsoft.com/office/drawing/2014/main" id="{74DA52F5-C733-4DF7-848D-DD7657861A24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501821-A16A-4E3D-A846-8781200514B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F884CA3-B8A7-4A0E-854D-4F58FBE2CB29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3DD2512-D6FD-4F71-942A-7EFFD9705CE6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F1B692F-8C44-4B04-B1D3-417EE5A29DFB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43C3660-40FD-4E36-80FD-2DE73D539AD1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07" name="사각형 설명선 132">
            <a:extLst>
              <a:ext uri="{FF2B5EF4-FFF2-40B4-BE49-F238E27FC236}">
                <a16:creationId xmlns:a16="http://schemas.microsoft.com/office/drawing/2014/main" id="{7957CF88-8DCB-41A6-B09B-0E8A327ED323}"/>
              </a:ext>
            </a:extLst>
          </p:cNvPr>
          <p:cNvSpPr/>
          <p:nvPr/>
        </p:nvSpPr>
        <p:spPr bwMode="auto">
          <a:xfrm>
            <a:off x="3569286" y="184399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8" name="위쪽 화살표 133">
            <a:extLst>
              <a:ext uri="{FF2B5EF4-FFF2-40B4-BE49-F238E27FC236}">
                <a16:creationId xmlns:a16="http://schemas.microsoft.com/office/drawing/2014/main" id="{42276EDF-DD09-4F15-9A46-1E7CE7C6A9DB}"/>
              </a:ext>
            </a:extLst>
          </p:cNvPr>
          <p:cNvSpPr/>
          <p:nvPr/>
        </p:nvSpPr>
        <p:spPr bwMode="auto">
          <a:xfrm rot="3622285">
            <a:off x="4142168" y="1605517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1967850-EA9B-41F0-B1B3-5CD8D1765569}"/>
              </a:ext>
            </a:extLst>
          </p:cNvPr>
          <p:cNvGrpSpPr/>
          <p:nvPr/>
        </p:nvGrpSpPr>
        <p:grpSpPr>
          <a:xfrm>
            <a:off x="5712108" y="1915408"/>
            <a:ext cx="1973538" cy="967910"/>
            <a:chOff x="816877" y="4725144"/>
            <a:chExt cx="1973538" cy="96791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94F7664-13D6-4286-8859-C5EAE1A7C00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6" name="꺾인 연결선 141">
                <a:extLst>
                  <a:ext uri="{FF2B5EF4-FFF2-40B4-BE49-F238E27FC236}">
                    <a16:creationId xmlns:a16="http://schemas.microsoft.com/office/drawing/2014/main" id="{0CEE2434-C06F-415C-A64E-AA061AFFD80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42">
                <a:extLst>
                  <a:ext uri="{FF2B5EF4-FFF2-40B4-BE49-F238E27FC236}">
                    <a16:creationId xmlns:a16="http://schemas.microsoft.com/office/drawing/2014/main" id="{1B087FED-3752-4C02-854B-4C8A49B30BC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43">
                <a:extLst>
                  <a:ext uri="{FF2B5EF4-FFF2-40B4-BE49-F238E27FC236}">
                    <a16:creationId xmlns:a16="http://schemas.microsoft.com/office/drawing/2014/main" id="{29DC60E4-A68E-4CCF-8968-A38D69BC8DA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44">
                <a:extLst>
                  <a:ext uri="{FF2B5EF4-FFF2-40B4-BE49-F238E27FC236}">
                    <a16:creationId xmlns:a16="http://schemas.microsoft.com/office/drawing/2014/main" id="{786FC154-17F9-4F28-A404-B5181F50B0A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ECE5570-00D7-4549-962B-5F466075D6BE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366785-3355-4DCB-AF6C-0D4345CBC33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2736F7A-58EF-456C-B67D-D1B51066B90B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18B8D3A-0B81-47F7-962D-89E66723BE4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F2ED534-6FCC-43DC-908F-51FC22616FA4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23" name="사각형 설명선 145">
            <a:extLst>
              <a:ext uri="{FF2B5EF4-FFF2-40B4-BE49-F238E27FC236}">
                <a16:creationId xmlns:a16="http://schemas.microsoft.com/office/drawing/2014/main" id="{DAD7531E-4C4B-42C9-9234-E02FFF665A25}"/>
              </a:ext>
            </a:extLst>
          </p:cNvPr>
          <p:cNvSpPr/>
          <p:nvPr/>
        </p:nvSpPr>
        <p:spPr bwMode="auto">
          <a:xfrm>
            <a:off x="5797969" y="184399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4" name="위쪽 화살표 146">
            <a:extLst>
              <a:ext uri="{FF2B5EF4-FFF2-40B4-BE49-F238E27FC236}">
                <a16:creationId xmlns:a16="http://schemas.microsoft.com/office/drawing/2014/main" id="{FDADE1CF-5E19-4A68-9571-FC7043983231}"/>
              </a:ext>
            </a:extLst>
          </p:cNvPr>
          <p:cNvSpPr/>
          <p:nvPr/>
        </p:nvSpPr>
        <p:spPr bwMode="auto">
          <a:xfrm rot="3622285">
            <a:off x="6554732" y="1712477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613281" y="8367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7433B-17DD-4551-B376-04EF56EC6B56}"/>
              </a:ext>
            </a:extLst>
          </p:cNvPr>
          <p:cNvSpPr/>
          <p:nvPr/>
        </p:nvSpPr>
        <p:spPr>
          <a:xfrm>
            <a:off x="6814116" y="69923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95276"/>
              </p:ext>
            </p:extLst>
          </p:nvPr>
        </p:nvGraphicFramePr>
        <p:xfrm>
          <a:off x="8104412" y="211913"/>
          <a:ext cx="1800000" cy="221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코어 위클리 모의고사 첫번째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https://mcorewj.megastudy.net/intro/2022/weekly/index.asp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https://mcorewj.megastudy.net/event/2021/quel/default.asp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57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https://mcorewj.megastudy.net/intro/2022/premium/index.asp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544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https://mcorewj.megastudy.net/intro/info/2022/monthly/index.asp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37566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241792" y="3011633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977" y="2164962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213813" y="2150186"/>
            <a:ext cx="1405262" cy="38328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175041" y="20680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1D24F-C0DB-49BB-BBB1-E0729B6373CA}"/>
              </a:ext>
            </a:extLst>
          </p:cNvPr>
          <p:cNvSpPr txBox="1"/>
          <p:nvPr/>
        </p:nvSpPr>
        <p:spPr>
          <a:xfrm>
            <a:off x="1352600" y="3127460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pic>
        <p:nvPicPr>
          <p:cNvPr id="23" name="Picture 8" descr="러셀CORE 위클리 모의고사">
            <a:extLst>
              <a:ext uri="{FF2B5EF4-FFF2-40B4-BE49-F238E27FC236}">
                <a16:creationId xmlns:a16="http://schemas.microsoft.com/office/drawing/2014/main" id="{F971ED47-9297-4838-B434-F57797CF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5" y="3610693"/>
            <a:ext cx="1098443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형 설명선 4">
            <a:extLst>
              <a:ext uri="{FF2B5EF4-FFF2-40B4-BE49-F238E27FC236}">
                <a16:creationId xmlns:a16="http://schemas.microsoft.com/office/drawing/2014/main" id="{A1E4E4D9-4417-47D2-A158-63FA1B6986BD}"/>
              </a:ext>
            </a:extLst>
          </p:cNvPr>
          <p:cNvSpPr/>
          <p:nvPr/>
        </p:nvSpPr>
        <p:spPr bwMode="auto">
          <a:xfrm>
            <a:off x="260604" y="3096682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13001E-D99D-48DE-A00E-40D240DFEC26}"/>
              </a:ext>
            </a:extLst>
          </p:cNvPr>
          <p:cNvSpPr/>
          <p:nvPr/>
        </p:nvSpPr>
        <p:spPr>
          <a:xfrm>
            <a:off x="203215" y="3168952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AFCD68-507F-4BCA-BE82-FA6AEC873266}"/>
              </a:ext>
            </a:extLst>
          </p:cNvPr>
          <p:cNvSpPr txBox="1"/>
          <p:nvPr/>
        </p:nvSpPr>
        <p:spPr>
          <a:xfrm>
            <a:off x="1352600" y="4116822"/>
            <a:ext cx="18352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60">
            <a:extLst>
              <a:ext uri="{FF2B5EF4-FFF2-40B4-BE49-F238E27FC236}">
                <a16:creationId xmlns:a16="http://schemas.microsoft.com/office/drawing/2014/main" id="{50151EF4-9DC8-4F3C-B590-1079D7BDC36B}"/>
              </a:ext>
            </a:extLst>
          </p:cNvPr>
          <p:cNvSpPr/>
          <p:nvPr/>
        </p:nvSpPr>
        <p:spPr bwMode="auto">
          <a:xfrm>
            <a:off x="1440614" y="384550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A539C-BA1D-4980-A33F-D912F393BEC5}"/>
              </a:ext>
            </a:extLst>
          </p:cNvPr>
          <p:cNvSpPr/>
          <p:nvPr/>
        </p:nvSpPr>
        <p:spPr>
          <a:xfrm>
            <a:off x="1360950" y="37782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6E6279-9171-471A-A2DD-1B015C1E8CDD}"/>
              </a:ext>
            </a:extLst>
          </p:cNvPr>
          <p:cNvSpPr/>
          <p:nvPr/>
        </p:nvSpPr>
        <p:spPr>
          <a:xfrm>
            <a:off x="3618760" y="2485246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A174FB-0576-48DF-B376-EA4663DCC17A}"/>
              </a:ext>
            </a:extLst>
          </p:cNvPr>
          <p:cNvSpPr txBox="1"/>
          <p:nvPr/>
        </p:nvSpPr>
        <p:spPr>
          <a:xfrm>
            <a:off x="4844651" y="2697677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4BB7C4-C243-4CDF-893A-77184AF31C1E}"/>
              </a:ext>
            </a:extLst>
          </p:cNvPr>
          <p:cNvSpPr txBox="1"/>
          <p:nvPr/>
        </p:nvSpPr>
        <p:spPr>
          <a:xfrm>
            <a:off x="4844651" y="3700135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25" name="Picture 6" descr="메가X대성 더 프리미엄 모의고사">
            <a:extLst>
              <a:ext uri="{FF2B5EF4-FFF2-40B4-BE49-F238E27FC236}">
                <a16:creationId xmlns:a16="http://schemas.microsoft.com/office/drawing/2014/main" id="{4254E283-72AD-4183-A9E6-509BC03D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36" y="2961906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59">
            <a:extLst>
              <a:ext uri="{FF2B5EF4-FFF2-40B4-BE49-F238E27FC236}">
                <a16:creationId xmlns:a16="http://schemas.microsoft.com/office/drawing/2014/main" id="{ADE3763C-B4EB-45E5-8210-3ED808C144C6}"/>
              </a:ext>
            </a:extLst>
          </p:cNvPr>
          <p:cNvSpPr/>
          <p:nvPr/>
        </p:nvSpPr>
        <p:spPr bwMode="auto">
          <a:xfrm>
            <a:off x="4932664" y="343318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F57969-D082-4EDD-A2E1-67189496FE11}"/>
              </a:ext>
            </a:extLst>
          </p:cNvPr>
          <p:cNvSpPr/>
          <p:nvPr/>
        </p:nvSpPr>
        <p:spPr>
          <a:xfrm>
            <a:off x="4879478" y="33700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ED2C4A-4345-4F48-8CD5-63DCD36EA0D3}"/>
              </a:ext>
            </a:extLst>
          </p:cNvPr>
          <p:cNvSpPr txBox="1"/>
          <p:nvPr/>
        </p:nvSpPr>
        <p:spPr>
          <a:xfrm>
            <a:off x="3612690" y="249691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DFF1DB-83BE-42B2-93AA-0EAF55B154C7}"/>
              </a:ext>
            </a:extLst>
          </p:cNvPr>
          <p:cNvSpPr/>
          <p:nvPr/>
        </p:nvSpPr>
        <p:spPr>
          <a:xfrm>
            <a:off x="3616619" y="326684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C13307-23CC-429A-B1CF-A1E286D1715C}"/>
              </a:ext>
            </a:extLst>
          </p:cNvPr>
          <p:cNvSpPr txBox="1"/>
          <p:nvPr/>
        </p:nvSpPr>
        <p:spPr>
          <a:xfrm>
            <a:off x="4758739" y="478419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25BC45-1B2B-425A-B518-26370716EF27}"/>
              </a:ext>
            </a:extLst>
          </p:cNvPr>
          <p:cNvSpPr txBox="1"/>
          <p:nvPr/>
        </p:nvSpPr>
        <p:spPr>
          <a:xfrm>
            <a:off x="4758739" y="1480877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42" name="Picture 2" descr="퀄 모의고사">
            <a:extLst>
              <a:ext uri="{FF2B5EF4-FFF2-40B4-BE49-F238E27FC236}">
                <a16:creationId xmlns:a16="http://schemas.microsoft.com/office/drawing/2014/main" id="{D442D550-6CF0-4F41-9CE4-AF386873C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10" y="635334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58">
            <a:extLst>
              <a:ext uri="{FF2B5EF4-FFF2-40B4-BE49-F238E27FC236}">
                <a16:creationId xmlns:a16="http://schemas.microsoft.com/office/drawing/2014/main" id="{0C8A362B-C8D5-4014-8CF0-67BBE9D6DF1B}"/>
              </a:ext>
            </a:extLst>
          </p:cNvPr>
          <p:cNvSpPr/>
          <p:nvPr/>
        </p:nvSpPr>
        <p:spPr bwMode="auto">
          <a:xfrm>
            <a:off x="4846753" y="121392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523736-B93B-43BB-80BC-0865E14F49D8}"/>
              </a:ext>
            </a:extLst>
          </p:cNvPr>
          <p:cNvSpPr/>
          <p:nvPr/>
        </p:nvSpPr>
        <p:spPr>
          <a:xfrm>
            <a:off x="4766982" y="11508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3A8CA2-3B22-4004-BCA3-683D2B594D52}"/>
              </a:ext>
            </a:extLst>
          </p:cNvPr>
          <p:cNvSpPr txBox="1"/>
          <p:nvPr/>
        </p:nvSpPr>
        <p:spPr>
          <a:xfrm>
            <a:off x="3613605" y="33289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66DCCB-7B3E-4A5B-95FA-B21F5E719E0E}"/>
              </a:ext>
            </a:extLst>
          </p:cNvPr>
          <p:cNvSpPr/>
          <p:nvPr/>
        </p:nvSpPr>
        <p:spPr>
          <a:xfrm>
            <a:off x="3616724" y="4631520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DD00E0-81F0-4A2F-99CC-B04AB8EA9EAF}"/>
              </a:ext>
            </a:extLst>
          </p:cNvPr>
          <p:cNvSpPr txBox="1"/>
          <p:nvPr/>
        </p:nvSpPr>
        <p:spPr>
          <a:xfrm>
            <a:off x="3610654" y="4643187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48" name="Picture 2" descr="월간 학습지 장영진">
            <a:extLst>
              <a:ext uri="{FF2B5EF4-FFF2-40B4-BE49-F238E27FC236}">
                <a16:creationId xmlns:a16="http://schemas.microsoft.com/office/drawing/2014/main" id="{04069065-019C-4DD5-A34F-7BA6E6BC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02" y="5146942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695A664-359D-43B3-A188-A67804E5C72A}"/>
              </a:ext>
            </a:extLst>
          </p:cNvPr>
          <p:cNvSpPr txBox="1"/>
          <p:nvPr/>
        </p:nvSpPr>
        <p:spPr>
          <a:xfrm>
            <a:off x="4774509" y="476962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266B0B-EEF8-4D1D-B9C0-E0E31794F94B}"/>
              </a:ext>
            </a:extLst>
          </p:cNvPr>
          <p:cNvSpPr txBox="1"/>
          <p:nvPr/>
        </p:nvSpPr>
        <p:spPr>
          <a:xfrm>
            <a:off x="4774509" y="577208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61">
            <a:extLst>
              <a:ext uri="{FF2B5EF4-FFF2-40B4-BE49-F238E27FC236}">
                <a16:creationId xmlns:a16="http://schemas.microsoft.com/office/drawing/2014/main" id="{4EDC6716-844A-45C2-9449-DEFF42974AE5}"/>
              </a:ext>
            </a:extLst>
          </p:cNvPr>
          <p:cNvSpPr/>
          <p:nvPr/>
        </p:nvSpPr>
        <p:spPr bwMode="auto">
          <a:xfrm>
            <a:off x="4862522" y="550076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1DFB7D-0EC7-4EB4-9EF6-283BD174F15D}"/>
              </a:ext>
            </a:extLst>
          </p:cNvPr>
          <p:cNvSpPr/>
          <p:nvPr/>
        </p:nvSpPr>
        <p:spPr>
          <a:xfrm>
            <a:off x="4809336" y="54335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076444-3E3F-43F0-9C2C-448DF5A6D79E}"/>
              </a:ext>
            </a:extLst>
          </p:cNvPr>
          <p:cNvSpPr txBox="1"/>
          <p:nvPr/>
        </p:nvSpPr>
        <p:spPr>
          <a:xfrm>
            <a:off x="175041" y="2999669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ED819F-849B-4B89-82B2-173540220B10}"/>
              </a:ext>
            </a:extLst>
          </p:cNvPr>
          <p:cNvSpPr/>
          <p:nvPr/>
        </p:nvSpPr>
        <p:spPr bwMode="auto">
          <a:xfrm>
            <a:off x="625186" y="1004181"/>
            <a:ext cx="6848094" cy="451305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3343" y="558649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원주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</a:t>
            </a:r>
            <a:r>
              <a:rPr lang="ko-KR" altLang="en-US" sz="1800" b="1" spc="-150" dirty="0" err="1">
                <a:solidFill>
                  <a:srgbClr val="0070C0"/>
                </a:solidFill>
                <a:latin typeface="+mn-ea"/>
                <a:ea typeface="+mn-ea"/>
              </a:rPr>
              <a:t>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703344" y="1062405"/>
            <a:ext cx="6624000" cy="2376264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64742"/>
              </p:ext>
            </p:extLst>
          </p:nvPr>
        </p:nvGraphicFramePr>
        <p:xfrm>
          <a:off x="704850" y="1062405"/>
          <a:ext cx="6624637" cy="29338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9547">
                  <a:extLst>
                    <a:ext uri="{9D8B030D-6E8A-4147-A177-3AD203B41FA5}">
                      <a16:colId xmlns:a16="http://schemas.microsoft.com/office/drawing/2014/main" val="119865176"/>
                    </a:ext>
                  </a:extLst>
                </a:gridCol>
                <a:gridCol w="1166400">
                  <a:extLst>
                    <a:ext uri="{9D8B030D-6E8A-4147-A177-3AD203B41FA5}">
                      <a16:colId xmlns:a16="http://schemas.microsoft.com/office/drawing/2014/main" val="2550383848"/>
                    </a:ext>
                  </a:extLst>
                </a:gridCol>
                <a:gridCol w="787711">
                  <a:extLst>
                    <a:ext uri="{9D8B030D-6E8A-4147-A177-3AD203B41FA5}">
                      <a16:colId xmlns:a16="http://schemas.microsoft.com/office/drawing/2014/main" val="3312542673"/>
                    </a:ext>
                  </a:extLst>
                </a:gridCol>
                <a:gridCol w="1778441">
                  <a:extLst>
                    <a:ext uri="{9D8B030D-6E8A-4147-A177-3AD203B41FA5}">
                      <a16:colId xmlns:a16="http://schemas.microsoft.com/office/drawing/2014/main" val="349474557"/>
                    </a:ext>
                  </a:extLst>
                </a:gridCol>
                <a:gridCol w="1047575">
                  <a:extLst>
                    <a:ext uri="{9D8B030D-6E8A-4147-A177-3AD203B41FA5}">
                      <a16:colId xmlns:a16="http://schemas.microsoft.com/office/drawing/2014/main" val="3597457600"/>
                    </a:ext>
                  </a:extLst>
                </a:gridCol>
                <a:gridCol w="487244">
                  <a:extLst>
                    <a:ext uri="{9D8B030D-6E8A-4147-A177-3AD203B41FA5}">
                      <a16:colId xmlns:a16="http://schemas.microsoft.com/office/drawing/2014/main" val="3499806283"/>
                    </a:ext>
                  </a:extLst>
                </a:gridCol>
                <a:gridCol w="877719">
                  <a:extLst>
                    <a:ext uri="{9D8B030D-6E8A-4147-A177-3AD203B41FA5}">
                      <a16:colId xmlns:a16="http://schemas.microsoft.com/office/drawing/2014/main" val="226636634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입학 기준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택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effectLst/>
                        </a:rPr>
                        <a:t>1)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dirty="0">
                        <a:solidFill>
                          <a:schemeClr val="bg1"/>
                        </a:solidFill>
                        <a:effectLst/>
                        <a:latin typeface="더잠실 OTF 4 Medium" panose="00000600000000000000" pitchFamily="50" charset="-127"/>
                        <a:ea typeface="더잠실 OTF 4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바자관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이용료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수강 강좌 수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장학혜택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173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모의고사 전형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내신 전형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대학교 전형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469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HS 1</a:t>
                      </a:r>
                      <a:r>
                        <a:rPr lang="ko-KR" altLang="en-US" sz="800" dirty="0">
                          <a:effectLst/>
                        </a:rPr>
                        <a:t>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합</a:t>
                      </a:r>
                      <a:r>
                        <a:rPr lang="en-US" altLang="ko-KR" sz="700" dirty="0"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dirty="0">
                          <a:effectLst/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서울대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연세대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고려대</a:t>
                      </a:r>
                      <a:r>
                        <a:rPr lang="en-US" altLang="ko-KR" sz="700" dirty="0"/>
                        <a:t>,</a:t>
                      </a:r>
                    </a:p>
                    <a:p>
                      <a:pPr algn="ctr"/>
                      <a:r>
                        <a:rPr lang="ko-KR" altLang="en-US" sz="700" dirty="0"/>
                        <a:t>의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치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한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약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수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카이스트</a:t>
                      </a:r>
                      <a:r>
                        <a:rPr lang="en-US" altLang="ko-KR" sz="700" dirty="0"/>
                        <a:t>,</a:t>
                      </a:r>
                    </a:p>
                    <a:p>
                      <a:pPr algn="ctr"/>
                      <a:r>
                        <a:rPr lang="ko-KR" altLang="en-US" sz="700" dirty="0"/>
                        <a:t>포항공대</a:t>
                      </a:r>
                      <a:endParaRPr lang="en-US" altLang="ko-KR" sz="700" dirty="0"/>
                    </a:p>
                    <a:p>
                      <a:pPr algn="ctr"/>
                      <a:endParaRPr lang="en-US" altLang="ko-KR" sz="700" dirty="0"/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u="none" strike="noStrike" dirty="0">
                          <a:effectLst/>
                        </a:rPr>
                        <a:t>※</a:t>
                      </a:r>
                      <a:r>
                        <a:rPr lang="en-US" altLang="ko-KR" sz="600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600" u="none" strike="noStrike" baseline="0" dirty="0">
                          <a:effectLst/>
                        </a:rPr>
                        <a:t>대학교 전형의 경우</a:t>
                      </a:r>
                      <a:r>
                        <a:rPr lang="en-US" altLang="ko-KR" sz="600" u="none" strike="noStrike" baseline="0" dirty="0">
                          <a:effectLst/>
                        </a:rPr>
                        <a:t>, </a:t>
                      </a:r>
                      <a:r>
                        <a:rPr lang="ko-KR" altLang="en-US" sz="600" u="none" strike="noStrike" baseline="0" dirty="0">
                          <a:effectLst/>
                        </a:rPr>
                        <a:t>본교 캠퍼스 기준입니다</a:t>
                      </a:r>
                      <a:r>
                        <a:rPr lang="en-US" altLang="ko-KR" sz="600" u="none" strike="noStrike" baseline="0" dirty="0">
                          <a:effectLst/>
                        </a:rPr>
                        <a:t>.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성균관대</a:t>
                      </a:r>
                      <a:r>
                        <a:rPr lang="en-US" altLang="ko-KR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경희대 제외</a:t>
                      </a:r>
                      <a:r>
                        <a:rPr lang="en-US" altLang="ko-KR" sz="6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altLang="ko-KR" sz="60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434,000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30% </a:t>
                      </a:r>
                      <a:r>
                        <a:rPr lang="ko-KR" altLang="en-US" sz="800" dirty="0">
                          <a:effectLst/>
                        </a:rPr>
                        <a:t>지원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271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HS 2</a:t>
                      </a:r>
                      <a:r>
                        <a:rPr lang="ko-KR" altLang="en-US" sz="800" dirty="0">
                          <a:effectLst/>
                        </a:rPr>
                        <a:t>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중</a:t>
                      </a:r>
                      <a:endParaRPr lang="en-US" altLang="ko-KR" sz="700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개영역 등급 합</a:t>
                      </a:r>
                      <a:r>
                        <a:rPr lang="en-US" altLang="ko-KR" sz="700" dirty="0"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 err="1">
                          <a:effectLst/>
                        </a:rPr>
                        <a:t>일반고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  <a:r>
                        <a:rPr lang="en-US" altLang="ko-KR" sz="700" dirty="0">
                          <a:effectLst/>
                        </a:rPr>
                        <a:t>1.4 </a:t>
                      </a:r>
                      <a:r>
                        <a:rPr lang="ko-KR" altLang="en-US" sz="700" dirty="0">
                          <a:effectLst/>
                        </a:rPr>
                        <a:t>이내</a:t>
                      </a:r>
                      <a:endParaRPr lang="en-US" altLang="ko-KR" sz="7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서강대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성균관대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  <a:r>
                        <a:rPr lang="en-US" altLang="ko-KR" sz="700" baseline="0" dirty="0">
                          <a:effectLst/>
                        </a:rPr>
                        <a:t> </a:t>
                      </a:r>
                      <a:r>
                        <a:rPr lang="ko-KR" altLang="en-US" sz="700" baseline="0" dirty="0">
                          <a:effectLst/>
                        </a:rPr>
                        <a:t>한양대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434,000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30% </a:t>
                      </a:r>
                      <a:r>
                        <a:rPr lang="ko-KR" altLang="en-US" sz="800" dirty="0">
                          <a:effectLst/>
                        </a:rPr>
                        <a:t>지원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36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</a:rPr>
                        <a:t>서의치반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중</a:t>
                      </a:r>
                      <a:endParaRPr lang="en-US" altLang="ko-KR" sz="700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개영역 등급 합</a:t>
                      </a:r>
                      <a:r>
                        <a:rPr lang="en-US" altLang="ko-KR" sz="700" dirty="0">
                          <a:effectLst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 err="1">
                          <a:effectLst/>
                        </a:rPr>
                        <a:t>일반고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  <a:r>
                        <a:rPr lang="en-US" altLang="ko-KR" sz="700" dirty="0">
                          <a:effectLst/>
                        </a:rPr>
                        <a:t>1.7</a:t>
                      </a:r>
                      <a:r>
                        <a:rPr lang="en-US" altLang="ko-KR" sz="700" baseline="0" dirty="0">
                          <a:effectLst/>
                        </a:rPr>
                        <a:t> </a:t>
                      </a:r>
                      <a:r>
                        <a:rPr lang="ko-KR" altLang="en-US" sz="700" baseline="0" dirty="0">
                          <a:effectLst/>
                        </a:rPr>
                        <a:t>이내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effectLst/>
                        </a:rPr>
                        <a:t>이화여대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중앙대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경희대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effectLst/>
                        </a:rPr>
                        <a:t>한국외대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서울시립대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558,000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10% </a:t>
                      </a:r>
                      <a:r>
                        <a:rPr lang="ko-KR" altLang="en-US" sz="800" dirty="0">
                          <a:effectLst/>
                        </a:rPr>
                        <a:t>지원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66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</a:rPr>
                        <a:t>연고대반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중</a:t>
                      </a:r>
                      <a:br>
                        <a:rPr lang="en-US" altLang="ko-KR" sz="700" dirty="0">
                          <a:effectLst/>
                        </a:rPr>
                      </a:br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개영역 등급 합</a:t>
                      </a:r>
                      <a:r>
                        <a:rPr lang="en-US" altLang="ko-KR" sz="700" dirty="0">
                          <a:effectLst/>
                        </a:rPr>
                        <a:t>8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 err="1">
                          <a:effectLst/>
                        </a:rPr>
                        <a:t>일반고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  <a:r>
                        <a:rPr lang="en-US" altLang="ko-KR" sz="700" dirty="0">
                          <a:effectLst/>
                        </a:rPr>
                        <a:t>2.3</a:t>
                      </a:r>
                      <a:r>
                        <a:rPr lang="en-US" altLang="ko-KR" sz="700" baseline="0" dirty="0">
                          <a:effectLst/>
                        </a:rPr>
                        <a:t> </a:t>
                      </a:r>
                      <a:r>
                        <a:rPr lang="ko-KR" altLang="en-US" sz="700" baseline="0" dirty="0">
                          <a:effectLst/>
                        </a:rPr>
                        <a:t>이내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effectLst/>
                        </a:rPr>
                        <a:t>건국대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동국대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홍익대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effectLst/>
                        </a:rPr>
                        <a:t>숙명여대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인하대</a:t>
                      </a:r>
                      <a:r>
                        <a:rPr lang="en-US" altLang="ko-KR" sz="700" dirty="0">
                          <a:effectLst/>
                        </a:rPr>
                        <a:t>,</a:t>
                      </a:r>
                      <a:r>
                        <a:rPr lang="en-US" altLang="ko-KR" sz="700" baseline="0" dirty="0">
                          <a:effectLst/>
                        </a:rPr>
                        <a:t> </a:t>
                      </a:r>
                      <a:r>
                        <a:rPr lang="ko-KR" altLang="en-US" sz="700" baseline="0" dirty="0">
                          <a:effectLst/>
                        </a:rPr>
                        <a:t>아주대</a:t>
                      </a:r>
                      <a:r>
                        <a:rPr lang="en-US" altLang="ko-KR" sz="700" baseline="0" dirty="0">
                          <a:effectLst/>
                        </a:rPr>
                        <a:t>,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effectLst/>
                        </a:rPr>
                        <a:t>국민대</a:t>
                      </a:r>
                      <a:r>
                        <a:rPr lang="en-US" altLang="ko-KR" sz="700" baseline="0" dirty="0">
                          <a:effectLst/>
                        </a:rPr>
                        <a:t>, </a:t>
                      </a:r>
                      <a:r>
                        <a:rPr lang="ko-KR" altLang="en-US" sz="700" baseline="0" dirty="0">
                          <a:effectLst/>
                        </a:rPr>
                        <a:t>숭실대</a:t>
                      </a:r>
                      <a:r>
                        <a:rPr lang="en-US" altLang="ko-KR" sz="700" baseline="0" dirty="0">
                          <a:effectLst/>
                        </a:rPr>
                        <a:t>, </a:t>
                      </a:r>
                      <a:r>
                        <a:rPr lang="ko-KR" altLang="en-US" sz="700" baseline="0" dirty="0">
                          <a:effectLst/>
                        </a:rPr>
                        <a:t>세종대</a:t>
                      </a:r>
                      <a:r>
                        <a:rPr lang="en-US" altLang="ko-KR" sz="700" baseline="0" dirty="0">
                          <a:effectLst/>
                        </a:rPr>
                        <a:t>,</a:t>
                      </a:r>
                    </a:p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effectLst/>
                        </a:rPr>
                        <a:t>단국대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620,000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221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</a:rPr>
                        <a:t>블루반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국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수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탐</a:t>
                      </a:r>
                      <a:r>
                        <a:rPr lang="en-US" altLang="ko-KR" sz="700" dirty="0">
                          <a:effectLst/>
                        </a:rPr>
                        <a:t>(1) </a:t>
                      </a:r>
                      <a:r>
                        <a:rPr lang="ko-KR" altLang="en-US" sz="700" dirty="0">
                          <a:effectLst/>
                        </a:rPr>
                        <a:t>중</a:t>
                      </a:r>
                      <a:br>
                        <a:rPr lang="en-US" altLang="ko-KR" sz="700" dirty="0">
                          <a:effectLst/>
                        </a:rPr>
                      </a:br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개영역 등급 합</a:t>
                      </a:r>
                      <a:r>
                        <a:rPr lang="en-US" altLang="ko-KR" sz="700" dirty="0">
                          <a:effectLst/>
                        </a:rPr>
                        <a:t>10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 err="1">
                          <a:effectLst/>
                        </a:rPr>
                        <a:t>일반고</a:t>
                      </a:r>
                      <a:r>
                        <a:rPr lang="ko-KR" altLang="en-US" sz="700" dirty="0">
                          <a:effectLst/>
                        </a:rPr>
                        <a:t> </a:t>
                      </a:r>
                      <a:r>
                        <a:rPr lang="en-US" altLang="ko-KR" sz="700" dirty="0">
                          <a:effectLst/>
                        </a:rPr>
                        <a:t>3.0 </a:t>
                      </a:r>
                      <a:r>
                        <a:rPr lang="ko-KR" altLang="en-US" sz="700" dirty="0">
                          <a:effectLst/>
                        </a:rPr>
                        <a:t>이내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그 외 </a:t>
                      </a:r>
                      <a:r>
                        <a:rPr lang="en-US" altLang="ko-KR" sz="700" dirty="0">
                          <a:effectLst/>
                        </a:rPr>
                        <a:t>4</a:t>
                      </a:r>
                      <a:r>
                        <a:rPr lang="ko-KR" altLang="en-US" sz="700" dirty="0">
                          <a:effectLst/>
                        </a:rPr>
                        <a:t>년제 대학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620,000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73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</a:rPr>
                        <a:t>그린반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면접 후 정원 </a:t>
                      </a:r>
                      <a:r>
                        <a:rPr lang="en-US" altLang="ko-KR" sz="700" dirty="0">
                          <a:effectLst/>
                        </a:rPr>
                        <a:t>5% </a:t>
                      </a:r>
                      <a:r>
                        <a:rPr lang="ko-KR" altLang="en-US" sz="700" dirty="0">
                          <a:effectLst/>
                        </a:rPr>
                        <a:t>이내 선발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더잠실 OTF 3 Regular" panose="00000500000000000000" pitchFamily="50" charset="-127"/>
                        <a:ea typeface="더잠실 OTF 3 Regular" panose="00000500000000000000" pitchFamily="50" charset="-127"/>
                      </a:endParaRPr>
                    </a:p>
                  </a:txBody>
                  <a:tcPr marL="0" marR="3600" marT="55257" marB="55257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620,000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effectLst/>
                        </a:rPr>
                        <a:t>원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" marT="55257" marB="552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981043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617275" y="4785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582846"/>
              </p:ext>
            </p:extLst>
          </p:nvPr>
        </p:nvGraphicFramePr>
        <p:xfrm>
          <a:off x="703343" y="4072449"/>
          <a:ext cx="6626146" cy="117731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13073">
                  <a:extLst>
                    <a:ext uri="{9D8B030D-6E8A-4147-A177-3AD203B41FA5}">
                      <a16:colId xmlns:a16="http://schemas.microsoft.com/office/drawing/2014/main" val="466111637"/>
                    </a:ext>
                  </a:extLst>
                </a:gridCol>
                <a:gridCol w="3313073">
                  <a:extLst>
                    <a:ext uri="{9D8B030D-6E8A-4147-A177-3AD203B41FA5}">
                      <a16:colId xmlns:a16="http://schemas.microsoft.com/office/drawing/2014/main" val="23243980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</a:rPr>
                        <a:t>유의사항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입학기준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53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입학은 모의고사 전형과 내신 전형 중 하나의 성적에 해당하면 입학 가능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입학 시 성적표 제출 필수이며</a:t>
                      </a:r>
                      <a:r>
                        <a:rPr lang="en-US" altLang="ko-KR" sz="700" dirty="0">
                          <a:effectLst/>
                        </a:rPr>
                        <a:t>, </a:t>
                      </a:r>
                      <a:r>
                        <a:rPr lang="ko-KR" altLang="en-US" sz="700" dirty="0">
                          <a:effectLst/>
                        </a:rPr>
                        <a:t>증빙된 성적표의 성적으로 반 배정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의무 강좌는 </a:t>
                      </a:r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시간 수업</a:t>
                      </a:r>
                      <a:r>
                        <a:rPr lang="en-US" altLang="ko-KR" sz="700" dirty="0">
                          <a:effectLst/>
                        </a:rPr>
                        <a:t>(1</a:t>
                      </a:r>
                      <a:r>
                        <a:rPr lang="ko-KR" altLang="en-US" sz="700" dirty="0">
                          <a:effectLst/>
                        </a:rPr>
                        <a:t>회 기준</a:t>
                      </a:r>
                      <a:r>
                        <a:rPr lang="en-US" altLang="ko-KR" sz="700" dirty="0">
                          <a:effectLst/>
                        </a:rPr>
                        <a:t>) </a:t>
                      </a:r>
                      <a:r>
                        <a:rPr lang="ko-KR" altLang="en-US" sz="700" dirty="0">
                          <a:effectLst/>
                        </a:rPr>
                        <a:t>이상에 해당하는 강좌만 인정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단과 강좌 복수 수강에 따른 지원 혜택 없음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과학고</a:t>
                      </a:r>
                      <a:r>
                        <a:rPr lang="en-US" altLang="ko-KR" sz="700" dirty="0">
                          <a:effectLst/>
                        </a:rPr>
                        <a:t>/</a:t>
                      </a:r>
                      <a:r>
                        <a:rPr lang="ko-KR" altLang="en-US" sz="700" dirty="0">
                          <a:effectLst/>
                        </a:rPr>
                        <a:t>영재고 별도 내신 적용</a:t>
                      </a:r>
                    </a:p>
                    <a:p>
                      <a:pPr marL="0" indent="88900" algn="l" fontAlgn="ctr"/>
                      <a:r>
                        <a:rPr lang="en-US" altLang="ko-KR" sz="700" dirty="0">
                          <a:effectLst/>
                        </a:rPr>
                        <a:t>※ </a:t>
                      </a:r>
                      <a:r>
                        <a:rPr lang="ko-KR" altLang="en-US" sz="700" dirty="0">
                          <a:effectLst/>
                        </a:rPr>
                        <a:t>본 모집요강은 </a:t>
                      </a:r>
                      <a:r>
                        <a:rPr lang="en-US" altLang="ko-KR" sz="700" dirty="0">
                          <a:effectLst/>
                        </a:rPr>
                        <a:t>3</a:t>
                      </a:r>
                      <a:r>
                        <a:rPr lang="ko-KR" altLang="en-US" sz="700" dirty="0">
                          <a:effectLst/>
                        </a:rPr>
                        <a:t>월 과정부터 적용</a:t>
                      </a:r>
                    </a:p>
                  </a:txBody>
                  <a:tcPr marL="0" marR="3600" marT="55257" marB="552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모의고사 전형 평가 방법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[HS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반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2024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학년도 수능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9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 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서의치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연고대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블루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그린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2024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학년도 수능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9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6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내신 전형 평가 방법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학기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~3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학기까지의 주요 과목 내신 성적의 평균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 교과 기준 안내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국수영사과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88900" algn="l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/3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국수영과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또는 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국수영사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계열에 따름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3600" marT="55257" marB="552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63583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04185" y="986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54DE8C-DAD6-4E65-A497-D5C75D74448A}"/>
              </a:ext>
            </a:extLst>
          </p:cNvPr>
          <p:cNvSpPr/>
          <p:nvPr/>
        </p:nvSpPr>
        <p:spPr bwMode="auto">
          <a:xfrm>
            <a:off x="1681846" y="584930"/>
            <a:ext cx="1517976" cy="32117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A979E79-0FB8-49F8-9A53-FEF7AEDC4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50637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679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175610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교체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이미지 참고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원주 이미지 폴더 내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(P.20) 1-1.jpg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(P.20) 1-2.jpg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291371" y="4189483"/>
            <a:ext cx="2896445" cy="33218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252600" y="41073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D96740-A3D0-44F0-B8C6-E77DA0782397}"/>
              </a:ext>
            </a:extLst>
          </p:cNvPr>
          <p:cNvSpPr/>
          <p:nvPr/>
        </p:nvSpPr>
        <p:spPr>
          <a:xfrm>
            <a:off x="5436066" y="499662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FEBCD1B-0409-4D9A-ACD5-98172B4B45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84" y="5048933"/>
            <a:ext cx="1784892" cy="122265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D471A41-27D3-423C-885C-B7DFD5AD2B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/>
          <a:stretch/>
        </p:blipFill>
        <p:spPr>
          <a:xfrm>
            <a:off x="871236" y="5048933"/>
            <a:ext cx="1784892" cy="12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0F84CC4-A2BC-4BE5-B934-50583C9A74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909" y="1140959"/>
          <a:ext cx="289644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743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409743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1481962035"/>
                    </a:ext>
                  </a:extLst>
                </a:gridCol>
                <a:gridCol w="478014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55589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437984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원주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1064568" y="1146388"/>
            <a:ext cx="571285" cy="365211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1025796" y="10642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b="0" dirty="0"/>
              <a:t>2024 N</a:t>
            </a:r>
            <a:r>
              <a:rPr lang="ko-KR" altLang="en-US" sz="900" b="0" dirty="0"/>
              <a:t>수 </a:t>
            </a:r>
            <a:r>
              <a:rPr lang="ko-KR" altLang="en-US" sz="900" b="0" dirty="0" err="1"/>
              <a:t>정규반</a:t>
            </a:r>
            <a:r>
              <a:rPr lang="en-US" altLang="ko-KR" sz="900" b="0" dirty="0"/>
              <a:t>(CORE </a:t>
            </a:r>
            <a:r>
              <a:rPr lang="ko-KR" altLang="en-US" sz="900" b="0" dirty="0"/>
              <a:t>원주 </a:t>
            </a:r>
            <a:r>
              <a:rPr lang="en-US" altLang="ko-KR" sz="900" b="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58350"/>
              </p:ext>
            </p:extLst>
          </p:nvPr>
        </p:nvGraphicFramePr>
        <p:xfrm>
          <a:off x="8104412" y="211913"/>
          <a:ext cx="1800000" cy="164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위치 조정하여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80719" y="4894177"/>
            <a:ext cx="2896445" cy="2231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41948" y="48120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848544" y="5254704"/>
            <a:ext cx="879588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809772" y="51725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393920" y="584725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8FE1D-0ED2-4CD7-AE07-83F727BA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7" y="5863797"/>
            <a:ext cx="2367014" cy="39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CF001E-3FB4-4A37-A2E0-8660B757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58" y="244174"/>
            <a:ext cx="3180715" cy="64559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582EA5-2FDD-4EFE-A54F-5F4BCBAE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9" y="244174"/>
            <a:ext cx="3298943" cy="64559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802403"/>
              </p:ext>
            </p:extLst>
          </p:nvPr>
        </p:nvGraphicFramePr>
        <p:xfrm>
          <a:off x="8104412" y="211913"/>
          <a:ext cx="1800000" cy="2119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1" u="sng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1" u="sng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프리윈터스쿨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정규특강 단과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2/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1] 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특강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바른공부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자습 전용관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-------------------------------------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1" u="sng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1" u="sng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프리윈터스쿨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052736"/>
            <a:ext cx="3213208" cy="2952328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원주에서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059383" y="3873542"/>
            <a:ext cx="2808312" cy="2147746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3908443" y="38735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658282"/>
              </p:ext>
            </p:extLst>
          </p:nvPr>
        </p:nvGraphicFramePr>
        <p:xfrm>
          <a:off x="57150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원주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t="6942"/>
          <a:stretch/>
        </p:blipFill>
        <p:spPr>
          <a:xfrm>
            <a:off x="2393212" y="1941203"/>
            <a:ext cx="3240000" cy="466569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1059" y="17813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81C9EC-9423-4D62-A9C8-7A7A5608D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034539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73607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8C4E3C-E3CB-4B3D-92CA-1BA9E048334C}"/>
              </a:ext>
            </a:extLst>
          </p:cNvPr>
          <p:cNvSpPr/>
          <p:nvPr/>
        </p:nvSpPr>
        <p:spPr bwMode="auto">
          <a:xfrm>
            <a:off x="81059" y="1933707"/>
            <a:ext cx="7743346" cy="48481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30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473077"/>
            <a:ext cx="3312008" cy="62429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BD06AE-C456-4514-8B89-81153BD1064F}"/>
              </a:ext>
            </a:extLst>
          </p:cNvPr>
          <p:cNvSpPr/>
          <p:nvPr/>
        </p:nvSpPr>
        <p:spPr bwMode="auto">
          <a:xfrm>
            <a:off x="192240" y="320677"/>
            <a:ext cx="7743346" cy="64612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8523" y="320677"/>
            <a:ext cx="207434" cy="2101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544B805-D955-4EDD-B8CC-33A8B854A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974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736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60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원주에서 최상위권 </a:t>
            </a:r>
            <a:r>
              <a:rPr lang="ko-KR" altLang="en-US" sz="1600" b="1" spc="-100" dirty="0" err="1">
                <a:latin typeface="+mn-ea"/>
                <a:ea typeface="+mn-ea"/>
              </a:rPr>
              <a:t>대입성공이</a:t>
            </a:r>
            <a:r>
              <a:rPr lang="en-US" altLang="ko-KR" sz="1600" b="1" spc="-100" dirty="0">
                <a:latin typeface="+mn-ea"/>
                <a:ea typeface="+mn-ea"/>
              </a:rPr>
              <a:t> </a:t>
            </a:r>
            <a:r>
              <a:rPr lang="ko-KR" altLang="en-US" sz="1600" b="1" spc="-100" dirty="0">
                <a:latin typeface="+mn-ea"/>
                <a:ea typeface="+mn-ea"/>
              </a:rPr>
              <a:t>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원주만의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5" name="타원 4"/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06709" y="12908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0" name="직사각형 29"/>
          <p:cNvSpPr/>
          <p:nvPr/>
        </p:nvSpPr>
        <p:spPr>
          <a:xfrm>
            <a:off x="1535914" y="15446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020167"/>
              </p:ext>
            </p:extLst>
          </p:nvPr>
        </p:nvGraphicFramePr>
        <p:xfrm>
          <a:off x="57150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원주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8FB481A-F96F-436F-BD48-839822EC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490170"/>
              </p:ext>
            </p:extLst>
          </p:nvPr>
        </p:nvGraphicFramePr>
        <p:xfrm>
          <a:off x="8193361" y="211913"/>
          <a:ext cx="171944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9FE10A-5FC0-4AC5-8FD7-78A8E196A1EF}"/>
              </a:ext>
            </a:extLst>
          </p:cNvPr>
          <p:cNvSpPr/>
          <p:nvPr/>
        </p:nvSpPr>
        <p:spPr bwMode="auto">
          <a:xfrm>
            <a:off x="1636437" y="1632138"/>
            <a:ext cx="1300339" cy="26053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6288B6-21D9-41D5-ABF3-C9AF6F162065}"/>
              </a:ext>
            </a:extLst>
          </p:cNvPr>
          <p:cNvSpPr/>
          <p:nvPr/>
        </p:nvSpPr>
        <p:spPr bwMode="auto">
          <a:xfrm>
            <a:off x="1702872" y="1371777"/>
            <a:ext cx="1300339" cy="26053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1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04B82E3-A108-4BFF-9E51-3F9AD034A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051078"/>
              </p:ext>
            </p:extLst>
          </p:nvPr>
        </p:nvGraphicFramePr>
        <p:xfrm>
          <a:off x="8114551" y="243107"/>
          <a:ext cx="1791449" cy="1820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자체 식당 운영 탭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7~12p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배너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https://corewj.megastudy.net/info/schoolBus.asp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3822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4850" y="1980127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7835"/>
              </p:ext>
            </p:extLst>
          </p:nvPr>
        </p:nvGraphicFramePr>
        <p:xfrm>
          <a:off x="699043" y="1452165"/>
          <a:ext cx="6630445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6089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1619405915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자습시간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자체 식당 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99043" y="1341437"/>
            <a:ext cx="6630444" cy="45041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6892" y="124237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675025" y="192215"/>
            <a:ext cx="936104" cy="1087904"/>
            <a:chOff x="1748338" y="3140968"/>
            <a:chExt cx="936104" cy="1087904"/>
          </a:xfrm>
        </p:grpSpPr>
        <p:sp>
          <p:nvSpPr>
            <p:cNvPr id="21" name="타원 20"/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3" name="Picture 2" descr="https://dev.megastudy.net:4433/campus/image/russel/intro/2024/first/ico_bu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5675025" y="192215"/>
            <a:ext cx="868800" cy="10748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602874" y="931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0445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349" t="32520" r="5424" b="7934"/>
          <a:stretch/>
        </p:blipFill>
        <p:spPr>
          <a:xfrm>
            <a:off x="801226" y="1831497"/>
            <a:ext cx="5976664" cy="29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원주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AA764-F237-4E23-A584-24A9E917BDFA}"/>
              </a:ext>
            </a:extLst>
          </p:cNvPr>
          <p:cNvSpPr txBox="1"/>
          <p:nvPr/>
        </p:nvSpPr>
        <p:spPr>
          <a:xfrm>
            <a:off x="745478" y="1196751"/>
            <a:ext cx="659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F3B18-B7FF-4EC5-A86F-3F44F8000814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DDB33C-8D9B-4485-883A-C3B6631D136A}"/>
              </a:ext>
            </a:extLst>
          </p:cNvPr>
          <p:cNvSpPr/>
          <p:nvPr/>
        </p:nvSpPr>
        <p:spPr bwMode="auto">
          <a:xfrm>
            <a:off x="254270" y="704332"/>
            <a:ext cx="7579049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B70C22-94E1-4DDC-885D-D3406BA8F1BC}"/>
              </a:ext>
            </a:extLst>
          </p:cNvPr>
          <p:cNvSpPr/>
          <p:nvPr/>
        </p:nvSpPr>
        <p:spPr>
          <a:xfrm>
            <a:off x="665814" y="1744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5C103-5763-43BA-8B78-DC905FEB5028}"/>
              </a:ext>
            </a:extLst>
          </p:cNvPr>
          <p:cNvSpPr/>
          <p:nvPr/>
        </p:nvSpPr>
        <p:spPr>
          <a:xfrm>
            <a:off x="6262110" y="18079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6EC3B84-B3CD-4696-9A4A-9EC3190FB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760482"/>
              </p:ext>
            </p:extLst>
          </p:nvPr>
        </p:nvGraphicFramePr>
        <p:xfrm>
          <a:off x="8106000" y="221222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원주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https://corewj.megastudy.net/intro/2024/first/index.asp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425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89388</TotalTime>
  <Words>7167</Words>
  <Application>Microsoft Office PowerPoint</Application>
  <PresentationFormat>A4 용지(210x297mm)</PresentationFormat>
  <Paragraphs>1479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42</vt:i4>
      </vt:variant>
    </vt:vector>
  </HeadingPairs>
  <TitlesOfParts>
    <vt:vector size="64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2024 N수 정규반(CORE 원주 PC)</vt:lpstr>
      <vt:lpstr>PowerPoint 프레젠테이션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  <vt:lpstr>2024 N수 정규반(CORE 원주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14373</cp:revision>
  <cp:lastPrinted>2021-11-15T10:46:54Z</cp:lastPrinted>
  <dcterms:created xsi:type="dcterms:W3CDTF">2010-04-05T09:26:10Z</dcterms:created>
  <dcterms:modified xsi:type="dcterms:W3CDTF">2023-11-23T07:51:14Z</dcterms:modified>
</cp:coreProperties>
</file>